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58" r:id="rId4"/>
    <p:sldId id="257" r:id="rId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27.05.2021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27.05.2021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27.05.2021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27.05.2021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27.05.2021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27.05.2021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27.05.2021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27.05.2021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27.05.2021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27.05.2021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27.05.2021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27.05.2021</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kk-KZ" b="1" dirty="0" smtClean="0"/>
              <a:t>ЖАМБЫЛ ЖЫРЛАРЫ АРҚЫЛЫ ОҚУШЫЛАРҒА ПАТРИОТТЫҚ ТӘРБИЕ БЕРУДІҢ НЕГІЗДЕРІ</a:t>
            </a:r>
            <a:r>
              <a:rPr lang="ru-RU" dirty="0" smtClean="0"/>
              <a:t/>
            </a:r>
            <a:br>
              <a:rPr lang="ru-RU" dirty="0" smtClean="0"/>
            </a:br>
            <a:r>
              <a:rPr lang="kk-KZ" dirty="0" smtClean="0"/>
              <a:t> </a:t>
            </a:r>
            <a:r>
              <a:rPr lang="ru-RU" dirty="0" smtClean="0"/>
              <a:t/>
            </a:r>
            <a:br>
              <a:rPr lang="ru-RU" dirty="0" smtClean="0"/>
            </a:br>
            <a:r>
              <a:rPr lang="kk-KZ" dirty="0" smtClean="0"/>
              <a:t>Тараз қаласы, Жамбыл атындағы №5 мектеп-гимназиясының </a:t>
            </a:r>
            <a:r>
              <a:rPr lang="ru-RU" dirty="0" smtClean="0"/>
              <a:t/>
            </a:r>
            <a:br>
              <a:rPr lang="ru-RU" dirty="0" smtClean="0"/>
            </a:br>
            <a:r>
              <a:rPr lang="kk-KZ" dirty="0" smtClean="0"/>
              <a:t>Қазақ тілі мен</a:t>
            </a:r>
            <a:r>
              <a:rPr lang="ru-RU" dirty="0" smtClean="0"/>
              <a:t/>
            </a:r>
            <a:br>
              <a:rPr lang="ru-RU" dirty="0" smtClean="0"/>
            </a:br>
            <a:r>
              <a:rPr lang="kk-KZ" dirty="0" smtClean="0"/>
              <a:t>әдебиеті пәні мұғалімі</a:t>
            </a:r>
            <a:r>
              <a:rPr lang="ru-RU" dirty="0" smtClean="0"/>
              <a:t/>
            </a:r>
            <a:br>
              <a:rPr lang="ru-RU" dirty="0" smtClean="0"/>
            </a:br>
            <a:r>
              <a:rPr lang="kk-KZ" b="1" dirty="0" smtClean="0"/>
              <a:t>Керимбаева Динара Жұмағұлқызы</a:t>
            </a:r>
            <a:r>
              <a:rPr lang="ru-RU" dirty="0" smtClean="0"/>
              <a:t/>
            </a:r>
            <a:br>
              <a:rPr lang="ru-RU" dirty="0" smtClean="0"/>
            </a:br>
            <a:r>
              <a:rPr lang="kk-KZ" dirty="0" smtClean="0"/>
              <a:t> </a:t>
            </a:r>
            <a:r>
              <a:rPr lang="ru-RU" dirty="0" smtClean="0"/>
              <a:t/>
            </a:r>
            <a:br>
              <a:rPr lang="ru-RU" dirty="0" smtClean="0"/>
            </a:br>
            <a:r>
              <a:rPr lang="kk-KZ" dirty="0" smtClean="0"/>
              <a:t>	Қақаған қар аралас соғып боран,</a:t>
            </a:r>
            <a:r>
              <a:rPr lang="ru-RU" dirty="0" smtClean="0"/>
              <a:t/>
            </a:r>
            <a:br>
              <a:rPr lang="ru-RU" dirty="0" smtClean="0"/>
            </a:br>
            <a:r>
              <a:rPr lang="kk-KZ" dirty="0" smtClean="0"/>
              <a:t>            Ел үрей, көк найзалы жау торыған.</a:t>
            </a:r>
            <a:r>
              <a:rPr lang="ru-RU" dirty="0" smtClean="0"/>
              <a:t/>
            </a:r>
            <a:br>
              <a:rPr lang="ru-RU" dirty="0" smtClean="0"/>
            </a:br>
            <a:r>
              <a:rPr lang="kk-KZ" dirty="0" smtClean="0"/>
              <a:t>            Байғара, Жамбыл, Ханда  мен туыппын,</a:t>
            </a:r>
            <a:r>
              <a:rPr lang="ru-RU" dirty="0" smtClean="0"/>
              <a:t/>
            </a:r>
            <a:br>
              <a:rPr lang="ru-RU" dirty="0" smtClean="0"/>
            </a:br>
            <a:r>
              <a:rPr lang="kk-KZ" dirty="0" smtClean="0"/>
              <a:t>   Жамбыл деп қойылыпты атым содан,- деп ақынның өзі жырлағандай, тумысынан ұлы дарын иесін өз  елімізде ғана емес, өзге елдерде де қастерлеп, ұлыға балайтыны баршамызға аян[1,274].</a:t>
            </a:r>
            <a:r>
              <a:rPr lang="ru-RU" dirty="0" smtClean="0"/>
              <a:t/>
            </a:r>
            <a:br>
              <a:rPr lang="ru-RU" dirty="0" smtClean="0"/>
            </a:br>
            <a:r>
              <a:rPr lang="kk-KZ" dirty="0" smtClean="0"/>
              <a:t>          Ол кезде Қазақстанның оңтүстік өлкесі, соның ішінде, Жетісу өңірі Қоқан билеушілерінің қол астына бағынышты еді. Зорлық пен қыспаққа шыдамай,  азаттыққа ұмтылғандарды ханның қарулы әскері күшпен басып-жаншып отырған. Күштілердің тізесі батып, таяғы тиіп жүрген елдің аянышты жағдайы болашақ ақынның санасында өшпес із қалдырғаны тарих беттерінен белгілі. Алдымен Қоқан хандығының, соңынан Ресей патшалығының отаршылдық саясатының қыспағында, жергілікті бай-манаптардың қанауында қасірет шеккен халықтың жай-күйін жақсы сезеді. Ел деген -  шапқыншылықтан қорқып, сынаптай сырғып көше беретін халге жеткен. Өлеңдерінің негізгі бағыты әу баста ел жағдайынан басталды десек, ешбір қателеспеген болар едік. Себебі, елмен етене өмір сүріп жүрген ақынды бұл жайттар тысқары қалдырмады. </a:t>
            </a:r>
            <a:r>
              <a:rPr lang="ru-RU" dirty="0" smtClean="0"/>
              <a:t/>
            </a:r>
            <a:br>
              <a:rPr lang="ru-RU" dirty="0" smtClean="0"/>
            </a:br>
            <a:r>
              <a:rPr lang="kk-KZ" dirty="0" smtClean="0"/>
              <a:t>           Көз аштым, сорғалаған қанды көрдім,</a:t>
            </a:r>
            <a:r>
              <a:rPr lang="ru-RU" dirty="0" smtClean="0"/>
              <a:t/>
            </a:r>
            <a:br>
              <a:rPr lang="ru-RU" dirty="0" smtClean="0"/>
            </a:br>
            <a:r>
              <a:rPr lang="kk-KZ" dirty="0" smtClean="0"/>
              <a:t>           Қамыққан қанды жасты жанды көрдім.</a:t>
            </a:r>
            <a:r>
              <a:rPr lang="ru-RU" dirty="0" smtClean="0"/>
              <a:t/>
            </a:r>
            <a:br>
              <a:rPr lang="ru-RU" dirty="0" smtClean="0"/>
            </a:br>
            <a:r>
              <a:rPr lang="kk-KZ" dirty="0" smtClean="0"/>
              <a:t>           Ел көрдім – еңіреп босқан аңды көрдім,</a:t>
            </a:r>
            <a:r>
              <a:rPr lang="ru-RU" dirty="0" smtClean="0"/>
              <a:t/>
            </a:r>
            <a:br>
              <a:rPr lang="ru-RU" dirty="0" smtClean="0"/>
            </a:br>
            <a:r>
              <a:rPr lang="kk-KZ" dirty="0" smtClean="0"/>
              <a:t>           Қойнында Алатаудың зарды көрдім.</a:t>
            </a:r>
            <a:r>
              <a:rPr lang="ru-RU" dirty="0" smtClean="0"/>
              <a:t/>
            </a:r>
            <a:br>
              <a:rPr lang="ru-RU" dirty="0" smtClean="0"/>
            </a:br>
            <a:r>
              <a:rPr lang="kk-KZ" dirty="0" smtClean="0"/>
              <a:t>Жамбылдың бұл жыр жолдарынан еңбекші бұқара халықтың мұңшысы болғанын аңғарамыз. Еңбек адамының аянышты ауыр халі мен қиын да, күрделі тіршілігі ақынның қабырғасын қайыстыра түсті әрине. Оның өлеңдеріндегі ашу мен ыза, өткір тілді пәрменді құрал ретінде қолдана отырып, «бас кеспек болса да, тіл кеспек жоқ» дегенді қағида етеді. .......Жамбыл Жабайұлы салмақты, сабырлы данышпандық қасиеттерімен көзге түскен шешен әрі суырыпсалма ақын.Таза шындыққа келер болсақ – ол өз  заманында қазақ деген ұлттың тұлғасы, көрнекі бейнесі болды. Сол кейіпте тарихқа енді, санамызға сіңді. Біз мұның бәрін сызып, өшіріп тастай алмаймыз, керісінше, нығыздай, бекіте түсуіміз керек. Ұлылар туады, бірақ Жамбыл енді қайталанбайды. Себебі оның болмысы мен жаратылысы бөлек жан. Күні бүгінге дейін және өмір бойы ел баласына айналған дарындыұлдың ұлттық мұраға рухани азық боларлық«Ленинградтық өреніме» келетін болсаңыз, сондай үлкен, әсем қала, неше мың сан адам қоршауда қалды, халық аштан қырылып жатыр деген хабарды естіген кезде, қарт ақынның адамгершілік сезімі толқып, патриоттық рухы өршіп, шын жүректен жыр жолдарын тебірене жырлады. Қасық қандары қалғанша майдан алаңында от пен судың, жалын мен оқтың арасында жүрген әрбір жауынгердің рухын көтеріп, оларды жеңіске жұмылдырып, жетелеген, оларға өзіндік күш пен қайрат берген бұл өлеңді білмейтін қазақ жоқ десек, ешібір артық болмас әрине. Соғыс жылдарында қаншама ерлеріміз Отаны, елі, Отанның ең кішкене бөлшегі отбасы үшін жауға қарсы қан майданда жанталасып күресті [2,https://kk]. Үйінің алдында күні-түні көз ілмей «жарым, балам, қашан келеді екен?» деп отырған анасы, жұбайы, күнде   анасынан «әкеміз қашан келеді?» деп сұрап, әкелерін күтіп жүрген кішкене балалар да олардың  тірі, өлісін білген жоқ, сонда да хат жазумен болды. Сол азаматтардың қаншамасы дүниеден өтті? Талай өмір деген гүлін аша алмаған ер жүректі ерлер, Қозы мен Баян сияқты көкірегінде маздап жанған ыстық махаббат отының жылуына  жылына алмай, арманда кеткен жастар қаншама? Міне, сондықтан осындай сәттерде жары жолдасымен, анасы баласымен, бауыры ағасымен аман-есен қауышып, өз еліне оралу үшін ұйытқы болған осы «Ленинградтық өренім» өлеңінің қоғамда алатын орнын айтып, ауызбен жеткізу мүмкін емес. Ал енді, осы өлеңді  орыс халқы қалай қабылдады десеңізші? Бұны айтпасқа сірә болмас деп ойлаймын. Орыстың үлкен жазушыларының бірі Астафьев өзінің бір шығармаларында Жамбылды мазақ қылады. Қазақтың ақыны, қарны тоқ ақын, кекірігі азып жатып, ерігіп жатып шығарған өлеңдері деп бағалаған. Каверин және тағы басқа да бір орыс жазушылары да осылай бағалаған. Жалпы, біздің ірі дарын иесіне тиісе сөйлеу, кекету, мұқату орыстың  баспасөзі мен қазіргі әдебиетінің үйреншікті сарынына айналған. «Ұлттық сезім - қасиетті сезім» - деп, Бауыржан Момышұлы айтқандай, ел аузында жүрген, санасына сіңген, мәңгіге халық жүрегіне айналған Жамбылдың туындылары өшпес мұра болып қалмақ. Ақынның  шығармалары ішінде кездесетін ұтымды сөздердің қайсыбірін алсақ та, тәрбиелік мәні бар, ұрпаққа рухани азық боларлық дүниелер.</a:t>
            </a:r>
            <a:r>
              <a:rPr lang="ru-RU" dirty="0" smtClean="0"/>
              <a:t/>
            </a:r>
            <a:br>
              <a:rPr lang="ru-RU" dirty="0" smtClean="0"/>
            </a:br>
            <a:r>
              <a:rPr lang="kk-KZ" dirty="0" smtClean="0"/>
              <a:t>"Жамбыл және халық поэзиясы" деген егіз ұғымдар. Акынның сөз өрнегін, суреткерлік келбетін оның жекелеген шығармаларынан ғана іздеу шындыққа жеткізбейді. Жамбыл мұрасын тану, білу - халықтың ғасырлар бойында жасаған өлең мұхитына терендеп бару деген сөз. Ал мұхиттың ол шетінен бұл шетіне дейін "жүзіп" өту — ұзақ сапар... Жамбыл поэзиясында қаһармандық эпосқа тән кең құлаштылық та, тарихи жыр нақтылығы да, ауыз әдебиетінің негізгі тәсілі - әсірелеу де, ертегілік қиял-ғажайып та, төкпе айтысқа тән тапқырлық та, адам өмірінің туғаннан өлгенге дейінгі халін баяндайтын тұрмыс-салттық жыр мен шер де кездеседі.Ғасыр жасаған сөз саңлағы әрі ақын, әрі жырау, әрі жыршы жүгін көтерген. Ол - тіршіліктің мұңы мен мұқтажына, сауалына, әлеуметтік құбылыстарға талдау берген ақын; халықтың арманы мен үмітін заманалар мұнарасынан қарап толғаған жырау. Елдің бастан кешкен тарихи оқиғаларын көркем сомдаған эпикалық аңыздарларды айтушы — жыршы.</a:t>
            </a:r>
            <a:r>
              <a:rPr lang="ru-RU" dirty="0" smtClean="0"/>
              <a:t/>
            </a:r>
            <a:br>
              <a:rPr lang="ru-RU" dirty="0" smtClean="0"/>
            </a:br>
            <a:r>
              <a:rPr lang="kk-KZ" dirty="0" smtClean="0"/>
              <a:t>Ақынның "Жамбыл менің жай атым, халық менің шын атым" деген сөздері - терең анықтаманың дәлелі. Бұдан ақын шығармашылығының халық даналығымен астасып кеткенін аңғаруымызға болады[3,79-82].</a:t>
            </a:r>
            <a:r>
              <a:rPr lang="ru-RU" dirty="0" smtClean="0"/>
              <a:t/>
            </a:r>
            <a:br>
              <a:rPr lang="ru-RU" dirty="0" smtClean="0"/>
            </a:br>
            <a:r>
              <a:rPr lang="kk-KZ" dirty="0" smtClean="0"/>
              <a:t>Ежелгі ақындық, жыраулық дәстүрде қалыптасқан, не нәрсеге де биік халық мұраты тұрғысынан қарайтын Жамбылдың кеңестік дәуірдегі шығармаларында көне көркемдік тәсіл жүруі табиғи нәрсе. Ақын өз елінде болып жатқан өзгерістерді орындалған арман деп түсінді. Коммунистік партия мен кеңес үкіметінің бағдарламасын, үгіт шақыруларын ол жүзеге асқан іс деп қарады. Сондықтан да ол ежелгі ел қамқоры батырлар мен даналарға бағытталатын інжу-маржан сөздерді замана көсемдеріне арнады. Өзініңайналасындағы сауатты әдеби хатшылардың да, өзге насихатшылардың да төндіре, сендіре айтқан сөздеріне ақынның күмән келтіруі қиын еді. Ол кезде социализм идеясында хат танымайтын Жамбыл ғана емес, жер жүзінің ең зиялы дейтін қайраткерлерінің де біразы имандай сенген болатын. Көрнекті француз жазушысы Ромен Ролланның Жамбыл ақындығының 75 жылдығына орай, "Батыс Альпінің жүрегінен қазақ халқының және жаңа адамзаттың жаршысы Жамбылға туысқандық сәлем жолдаймын" деп телеграмма жіберуі қазақ ақынының орны мен мәнін түсінгендікті көрсетеді емес пе? Кеңес дәуірінде Жамбылды өз тұрғыластарынан оқшау оздырып әкеткен құдірет те оның өлеңдері мен толғауларында — халық әдебиетінде қалыптасқан сөз ақықтарының қайта құлпырып, жаңаша ажармен жарқырауы еді. Ақынның шеберлігі — халық поэзиясының  мұхитында сұрыпталған бейнелеу өрнектерін дәуірдің жетекші идеясына пайдалануында. Оның даңқты толғауларының бірі — "Туған елімдегі" Сталинге арналған:</a:t>
            </a:r>
            <a:r>
              <a:rPr lang="ru-RU" dirty="0" smtClean="0"/>
              <a:t/>
            </a:r>
            <a:br>
              <a:rPr lang="ru-RU" dirty="0" smtClean="0"/>
            </a:br>
            <a:r>
              <a:rPr lang="kk-KZ" dirty="0" smtClean="0"/>
              <a:t>Асқар тау биік дер едім,Ат та шаршап болдырар,</a:t>
            </a:r>
            <a:r>
              <a:rPr lang="ru-RU" dirty="0" smtClean="0"/>
              <a:t/>
            </a:r>
            <a:br>
              <a:rPr lang="ru-RU" dirty="0" smtClean="0"/>
            </a:br>
            <a:r>
              <a:rPr lang="kk-KZ" dirty="0" smtClean="0"/>
              <a:t>Көрініп тұр төбесі.Кездессе жердің белесі...</a:t>
            </a:r>
            <a:r>
              <a:rPr lang="ru-RU" dirty="0" smtClean="0"/>
              <a:t/>
            </a:r>
            <a:br>
              <a:rPr lang="ru-RU" dirty="0" smtClean="0"/>
            </a:br>
            <a:r>
              <a:rPr lang="ru-RU" dirty="0" smtClean="0"/>
              <a:t>А</a:t>
            </a:r>
            <a:r>
              <a:rPr lang="kk-KZ" dirty="0" smtClean="0"/>
              <a:t>қ</a:t>
            </a:r>
            <a:r>
              <a:rPr lang="ru-RU" dirty="0" err="1" smtClean="0"/>
              <a:t>ылы</a:t>
            </a:r>
            <a:r>
              <a:rPr lang="ru-RU" dirty="0" smtClean="0"/>
              <a:t> </a:t>
            </a:r>
            <a:r>
              <a:rPr lang="ru-RU" dirty="0" err="1" smtClean="0"/>
              <a:t>дария</a:t>
            </a:r>
            <a:r>
              <a:rPr lang="ru-RU" dirty="0" smtClean="0"/>
              <a:t> </a:t>
            </a:r>
            <a:r>
              <a:rPr lang="ru-RU" dirty="0" err="1" smtClean="0"/>
              <a:t>дер</a:t>
            </a:r>
            <a:r>
              <a:rPr lang="ru-RU" dirty="0" smtClean="0"/>
              <a:t> </a:t>
            </a:r>
            <a:r>
              <a:rPr lang="ru-RU" dirty="0" err="1" smtClean="0"/>
              <a:t>едім,Туған айдай</a:t>
            </a:r>
            <a:r>
              <a:rPr lang="ru-RU" dirty="0" smtClean="0"/>
              <a:t> </a:t>
            </a:r>
            <a:r>
              <a:rPr lang="ru-RU" dirty="0" err="1" smtClean="0"/>
              <a:t>дер</a:t>
            </a:r>
            <a:r>
              <a:rPr lang="ru-RU" dirty="0" smtClean="0"/>
              <a:t> </a:t>
            </a:r>
            <a:r>
              <a:rPr lang="ru-RU" dirty="0" err="1" smtClean="0"/>
              <a:t>едім</a:t>
            </a:r>
            <a:r>
              <a:rPr lang="ru-RU" dirty="0" smtClean="0"/>
              <a:t>,</a:t>
            </a:r>
            <a:br>
              <a:rPr lang="ru-RU" dirty="0" smtClean="0"/>
            </a:br>
            <a:r>
              <a:rPr lang="ru-RU" dirty="0" err="1" smtClean="0"/>
              <a:t>Бірақ кейде</a:t>
            </a:r>
            <a:r>
              <a:rPr lang="ru-RU" dirty="0" smtClean="0"/>
              <a:t> </a:t>
            </a:r>
            <a:r>
              <a:rPr lang="ru-RU" dirty="0" err="1" smtClean="0"/>
              <a:t>дарияныңТүнде </a:t>
            </a:r>
            <a:r>
              <a:rPr lang="ru-RU" dirty="0" smtClean="0"/>
              <a:t>бар да, </a:t>
            </a:r>
            <a:r>
              <a:rPr lang="ru-RU" dirty="0" err="1" smtClean="0"/>
              <a:t>кү</a:t>
            </a:r>
            <a:r>
              <a:rPr lang="kk-KZ" dirty="0" smtClean="0"/>
              <a:t>н</a:t>
            </a:r>
            <a:r>
              <a:rPr lang="ru-RU" dirty="0" err="1" smtClean="0"/>
              <a:t>діз</a:t>
            </a:r>
            <a:r>
              <a:rPr lang="ru-RU" dirty="0" smtClean="0"/>
              <a:t> </a:t>
            </a:r>
            <a:r>
              <a:rPr lang="ru-RU" dirty="0" err="1" smtClean="0"/>
              <a:t>жо</a:t>
            </a:r>
            <a:r>
              <a:rPr lang="kk-KZ" dirty="0" smtClean="0"/>
              <a:t>қ</a:t>
            </a:r>
            <a:r>
              <a:rPr lang="ru-RU" dirty="0" smtClean="0"/>
              <a:t>.</a:t>
            </a:r>
            <a:br>
              <a:rPr lang="ru-RU" dirty="0" smtClean="0"/>
            </a:br>
            <a:r>
              <a:rPr lang="ru-RU" dirty="0" err="1" smtClean="0"/>
              <a:t>Қайырлайды кемесі.Жары</a:t>
            </a:r>
            <a:r>
              <a:rPr lang="kk-KZ" dirty="0" smtClean="0"/>
              <a:t>қ</a:t>
            </a:r>
            <a:r>
              <a:rPr lang="ru-RU" dirty="0" smtClean="0"/>
              <a:t> </a:t>
            </a:r>
            <a:r>
              <a:rPr lang="ru-RU" dirty="0" err="1" smtClean="0"/>
              <a:t>күндей дер</a:t>
            </a:r>
            <a:r>
              <a:rPr lang="ru-RU" dirty="0" smtClean="0"/>
              <a:t> </a:t>
            </a:r>
            <a:r>
              <a:rPr lang="ru-RU" dirty="0" err="1" smtClean="0"/>
              <a:t>едім</a:t>
            </a:r>
            <a:r>
              <a:rPr lang="ru-RU" dirty="0" smtClean="0"/>
              <a:t>,</a:t>
            </a:r>
            <a:br>
              <a:rPr lang="ru-RU" dirty="0" smtClean="0"/>
            </a:br>
            <a:r>
              <a:rPr lang="ru-RU" dirty="0" err="1" smtClean="0"/>
              <a:t>Шай</a:t>
            </a:r>
            <a:r>
              <a:rPr lang="kk-KZ" dirty="0" smtClean="0"/>
              <a:t>қ</a:t>
            </a:r>
            <a:r>
              <a:rPr lang="ru-RU" dirty="0" err="1" smtClean="0"/>
              <a:t>алған жорға дер</a:t>
            </a:r>
            <a:r>
              <a:rPr lang="ru-RU" dirty="0" smtClean="0"/>
              <a:t> </a:t>
            </a:r>
            <a:r>
              <a:rPr lang="ru-RU" dirty="0" err="1" smtClean="0"/>
              <a:t>едім,Күндіз </a:t>
            </a:r>
            <a:r>
              <a:rPr lang="ru-RU" dirty="0" smtClean="0"/>
              <a:t>бар да, </a:t>
            </a:r>
            <a:r>
              <a:rPr lang="ru-RU" dirty="0" err="1" smtClean="0"/>
              <a:t>түнде жо</a:t>
            </a:r>
            <a:r>
              <a:rPr lang="kk-KZ" dirty="0" smtClean="0"/>
              <a:t>қ</a:t>
            </a:r>
            <a:r>
              <a:rPr lang="ru-RU" dirty="0" smtClean="0"/>
              <a:t>... —</a:t>
            </a:r>
            <a:br>
              <a:rPr lang="ru-RU" dirty="0" smtClean="0"/>
            </a:br>
            <a:r>
              <a:rPr lang="ru-RU" dirty="0" err="1" smtClean="0"/>
              <a:t>деп</a:t>
            </a:r>
            <a:r>
              <a:rPr lang="ru-RU" dirty="0" smtClean="0"/>
              <a:t> </a:t>
            </a:r>
            <a:r>
              <a:rPr lang="ru-RU" dirty="0" err="1" smtClean="0"/>
              <a:t>келетін</a:t>
            </a:r>
            <a:r>
              <a:rPr lang="ru-RU" dirty="0" smtClean="0"/>
              <a:t> </a:t>
            </a:r>
            <a:r>
              <a:rPr lang="ru-RU" dirty="0" err="1" smtClean="0"/>
              <a:t>шумақтары </a:t>
            </a:r>
            <a:r>
              <a:rPr lang="ru-RU" dirty="0" smtClean="0"/>
              <a:t>мен </a:t>
            </a:r>
            <a:r>
              <a:rPr lang="ru-RU" dirty="0" err="1" smtClean="0"/>
              <a:t>тіркестері</a:t>
            </a:r>
            <a:r>
              <a:rPr lang="ru-RU" dirty="0" smtClean="0"/>
              <a:t> </a:t>
            </a:r>
            <a:r>
              <a:rPr lang="ru-RU" dirty="0" err="1" smtClean="0"/>
              <a:t>арғы түбі ауыз</a:t>
            </a:r>
            <a:r>
              <a:rPr lang="ru-RU" dirty="0" smtClean="0"/>
              <a:t> </a:t>
            </a:r>
            <a:r>
              <a:rPr lang="ru-RU" dirty="0" err="1" smtClean="0"/>
              <a:t>әдебиеті мен</a:t>
            </a:r>
            <a:r>
              <a:rPr lang="ru-RU" dirty="0" smtClean="0"/>
              <a:t> </a:t>
            </a:r>
            <a:r>
              <a:rPr lang="ru-RU" dirty="0" err="1" smtClean="0"/>
              <a:t>ескі</a:t>
            </a:r>
            <a:r>
              <a:rPr lang="ru-RU" dirty="0" smtClean="0"/>
              <a:t> </a:t>
            </a:r>
            <a:r>
              <a:rPr lang="ru-RU" dirty="0" err="1" smtClean="0"/>
              <a:t>жыраулар</a:t>
            </a:r>
            <a:r>
              <a:rPr lang="ru-RU" dirty="0" smtClean="0"/>
              <a:t> </a:t>
            </a:r>
            <a:r>
              <a:rPr lang="ru-RU" dirty="0" err="1" smtClean="0"/>
              <a:t>шығармаларынан ауысқан </a:t>
            </a:r>
            <a:r>
              <a:rPr lang="ru-RU" dirty="0" smtClean="0"/>
              <a:t>"</a:t>
            </a:r>
            <a:r>
              <a:rPr lang="ru-RU" dirty="0" err="1" smtClean="0"/>
              <a:t>таныс</a:t>
            </a:r>
            <a:r>
              <a:rPr lang="ru-RU" dirty="0" smtClean="0"/>
              <a:t> </a:t>
            </a:r>
            <a:r>
              <a:rPr lang="kk-KZ" dirty="0" smtClean="0"/>
              <a:t>бейтаныс</a:t>
            </a:r>
            <a:r>
              <a:rPr lang="ru-RU" dirty="0" smtClean="0"/>
              <a:t>" </a:t>
            </a:r>
            <a:r>
              <a:rPr lang="ru-RU" dirty="0" err="1" smtClean="0"/>
              <a:t>жолдар</a:t>
            </a:r>
            <a:r>
              <a:rPr lang="ru-RU" dirty="0" smtClean="0"/>
              <a:t>. </a:t>
            </a:r>
            <a:r>
              <a:rPr lang="ru-RU" dirty="0" err="1" smtClean="0"/>
              <a:t>Кезінде</a:t>
            </a:r>
            <a:r>
              <a:rPr lang="ru-RU" dirty="0" smtClean="0"/>
              <a:t> ж</a:t>
            </a:r>
            <a:r>
              <a:rPr lang="kk-KZ" dirty="0" smtClean="0"/>
              <a:t>ұ</a:t>
            </a:r>
            <a:r>
              <a:rPr lang="ru-RU" dirty="0" err="1" smtClean="0"/>
              <a:t>ртшылыққа күшті</a:t>
            </a:r>
            <a:r>
              <a:rPr lang="ru-RU" dirty="0" smtClean="0"/>
              <a:t> </a:t>
            </a:r>
            <a:r>
              <a:rPr lang="kk-KZ" dirty="0" smtClean="0"/>
              <a:t>ә</a:t>
            </a:r>
            <a:r>
              <a:rPr lang="ru-RU" dirty="0" smtClean="0"/>
              <a:t>сер </a:t>
            </a:r>
            <a:r>
              <a:rPr lang="ru-RU" dirty="0" err="1" smtClean="0"/>
              <a:t>еткен</a:t>
            </a:r>
            <a:r>
              <a:rPr lang="ru-RU" dirty="0" smtClean="0"/>
              <a:t> б</a:t>
            </a:r>
            <a:r>
              <a:rPr lang="kk-KZ" dirty="0" smtClean="0"/>
              <a:t>ұ</a:t>
            </a:r>
            <a:r>
              <a:rPr lang="ru-RU" dirty="0" smtClean="0"/>
              <a:t>л </a:t>
            </a:r>
            <a:r>
              <a:rPr lang="ru-RU" dirty="0" err="1" smtClean="0"/>
              <a:t>толғау кеңестік саясатқа орай</a:t>
            </a:r>
            <a:r>
              <a:rPr lang="ru-RU" dirty="0" smtClean="0"/>
              <a:t> </a:t>
            </a:r>
            <a:r>
              <a:rPr lang="ru-RU" dirty="0" err="1" smtClean="0"/>
              <a:t>шығарылған еді</a:t>
            </a:r>
            <a:r>
              <a:rPr lang="ru-RU" dirty="0" smtClean="0"/>
              <a:t>. Б</a:t>
            </a:r>
            <a:r>
              <a:rPr lang="kk-KZ" dirty="0" smtClean="0"/>
              <a:t>ұ</a:t>
            </a:r>
            <a:r>
              <a:rPr lang="ru-RU" dirty="0" smtClean="0"/>
              <a:t>л мыс</a:t>
            </a:r>
            <a:r>
              <a:rPr lang="kk-KZ" dirty="0" smtClean="0"/>
              <a:t>ал</a:t>
            </a:r>
            <a:r>
              <a:rPr lang="ru-RU" dirty="0" smtClean="0"/>
              <a:t> да "</a:t>
            </a:r>
            <a:r>
              <a:rPr lang="ru-RU" dirty="0" err="1" smtClean="0"/>
              <a:t>Сөз жауһары халықта</a:t>
            </a:r>
            <a:r>
              <a:rPr lang="ru-RU" dirty="0" smtClean="0"/>
              <a:t>" </a:t>
            </a:r>
            <a:r>
              <a:rPr lang="ru-RU" dirty="0" err="1" smtClean="0"/>
              <a:t>деген</a:t>
            </a:r>
            <a:r>
              <a:rPr lang="ru-RU" dirty="0" smtClean="0"/>
              <a:t> </a:t>
            </a:r>
            <a:r>
              <a:rPr lang="ru-RU" dirty="0" err="1" smtClean="0"/>
              <a:t>қағиданы сипаттайды</a:t>
            </a:r>
            <a:r>
              <a:rPr lang="kk-KZ" dirty="0" smtClean="0"/>
              <a:t>[4,226-231].</a:t>
            </a:r>
            <a:r>
              <a:rPr lang="ru-RU" dirty="0" smtClean="0"/>
              <a:t/>
            </a:r>
            <a:br>
              <a:rPr lang="ru-RU" dirty="0" smtClean="0"/>
            </a:br>
            <a:r>
              <a:rPr lang="kk-KZ" dirty="0" smtClean="0"/>
              <a:t>Ақын шығармалары мазмұнының халықтық, демократиялық арнада қалыптасуына ел басындағы осындай ахуал себеп болды. Осындай тізбектермен өріле кеткен сөз оралымдары азамзаттың бойындағы күш-қуаты мен қажыр–қайратын арттыра түспек. Жамбыл өз заманында еңбекші бұқараның мұңшысы болуға бел байлады. Акынның жас кезіндегі өлеңдерінен әлеуметтік сарын мол аңғарылады. Өмір қайшылықтарын ерте танып ойлауы - оның сөздеріне салмақ, ерекше нәр дарытады. Алғашқы шығармасының бірінде ("Шағым") бала Жамбылдың ескіше мектепте оқығысы келмей, молданың үстінен әкесіне жасаған шағымы айтылған:</a:t>
            </a:r>
            <a:r>
              <a:rPr lang="ru-RU" dirty="0" smtClean="0"/>
              <a:t/>
            </a:r>
            <a:br>
              <a:rPr lang="ru-RU" dirty="0" smtClean="0"/>
            </a:br>
            <a:r>
              <a:rPr lang="ru-RU" dirty="0" smtClean="0"/>
              <a:t>О</a:t>
            </a:r>
            <a:r>
              <a:rPr lang="kk-KZ" dirty="0" smtClean="0"/>
              <a:t>қ</a:t>
            </a:r>
            <a:r>
              <a:rPr lang="ru-RU" dirty="0" err="1" smtClean="0"/>
              <a:t>ымаймын</a:t>
            </a:r>
            <a:r>
              <a:rPr lang="ru-RU" dirty="0" smtClean="0"/>
              <a:t> </a:t>
            </a:r>
            <a:r>
              <a:rPr lang="ru-RU" dirty="0" err="1" smtClean="0"/>
              <a:t>молдадан,Жем</a:t>
            </a:r>
            <a:r>
              <a:rPr lang="ru-RU" dirty="0" smtClean="0"/>
              <a:t> </a:t>
            </a:r>
            <a:r>
              <a:rPr lang="ru-RU" dirty="0" err="1" smtClean="0"/>
              <a:t>анды</a:t>
            </a:r>
            <a:r>
              <a:rPr lang="kk-KZ" dirty="0" smtClean="0"/>
              <a:t>ғ</a:t>
            </a:r>
            <a:r>
              <a:rPr lang="ru-RU" dirty="0" smtClean="0"/>
              <a:t>ан </a:t>
            </a:r>
            <a:r>
              <a:rPr lang="ru-RU" dirty="0" err="1" smtClean="0"/>
              <a:t>дорбадан</a:t>
            </a:r>
            <a:r>
              <a:rPr lang="ru-RU" dirty="0" smtClean="0"/>
              <a:t>.</a:t>
            </a:r>
            <a:br>
              <a:rPr lang="ru-RU" dirty="0" smtClean="0"/>
            </a:br>
            <a:r>
              <a:rPr lang="ru-RU" dirty="0" err="1" smtClean="0"/>
              <a:t>Екі</a:t>
            </a:r>
            <a:r>
              <a:rPr lang="ru-RU" dirty="0" smtClean="0"/>
              <a:t> </a:t>
            </a:r>
            <a:r>
              <a:rPr lang="ru-RU" dirty="0" err="1" smtClean="0"/>
              <a:t>иығын</a:t>
            </a:r>
            <a:r>
              <a:rPr lang="ru-RU" dirty="0" smtClean="0"/>
              <a:t> </a:t>
            </a:r>
            <a:r>
              <a:rPr lang="kk-KZ" dirty="0" smtClean="0"/>
              <a:t>қ</a:t>
            </a:r>
            <a:r>
              <a:rPr lang="ru-RU" dirty="0" err="1" smtClean="0"/>
              <a:t>омдаған.Қайтіп саба</a:t>
            </a:r>
            <a:r>
              <a:rPr lang="kk-KZ" dirty="0" smtClean="0"/>
              <a:t>қ</a:t>
            </a:r>
            <a:r>
              <a:rPr lang="ru-RU" dirty="0" smtClean="0"/>
              <a:t> </a:t>
            </a:r>
            <a:r>
              <a:rPr lang="ru-RU" dirty="0" err="1" smtClean="0"/>
              <a:t>береді</a:t>
            </a:r>
            <a:r>
              <a:rPr lang="ru-RU" dirty="0" smtClean="0"/>
              <a:t>,</a:t>
            </a:r>
            <a:br>
              <a:rPr lang="ru-RU" dirty="0" smtClean="0"/>
            </a:br>
            <a:r>
              <a:rPr lang="ru-RU" dirty="0" smtClean="0"/>
              <a:t>Бала </a:t>
            </a:r>
            <a:r>
              <a:rPr lang="ru-RU" dirty="0" err="1" smtClean="0"/>
              <a:t>келсе</a:t>
            </a:r>
            <a:r>
              <a:rPr lang="ru-RU" dirty="0" smtClean="0"/>
              <a:t> </a:t>
            </a:r>
            <a:r>
              <a:rPr lang="ru-RU" dirty="0" err="1" smtClean="0"/>
              <a:t>саба</a:t>
            </a:r>
            <a:r>
              <a:rPr lang="kk-KZ" dirty="0" smtClean="0"/>
              <a:t>ққ</a:t>
            </a:r>
            <a:r>
              <a:rPr lang="ru-RU" dirty="0" err="1" smtClean="0"/>
              <a:t>а,Айт</a:t>
            </a:r>
            <a:r>
              <a:rPr lang="kk-KZ" dirty="0" smtClean="0"/>
              <a:t>қ</a:t>
            </a:r>
            <a:r>
              <a:rPr lang="ru-RU" dirty="0" err="1" smtClean="0"/>
              <a:t>аны</a:t>
            </a:r>
            <a:r>
              <a:rPr lang="ru-RU" dirty="0" smtClean="0"/>
              <a:t> </a:t>
            </a:r>
            <a:r>
              <a:rPr lang="ru-RU" dirty="0" err="1" smtClean="0"/>
              <a:t>ішке</a:t>
            </a:r>
            <a:r>
              <a:rPr lang="ru-RU" dirty="0" smtClean="0"/>
              <a:t> </a:t>
            </a:r>
            <a:r>
              <a:rPr lang="kk-KZ" dirty="0" smtClean="0"/>
              <a:t>қ</a:t>
            </a:r>
            <a:r>
              <a:rPr lang="ru-RU" dirty="0" err="1" smtClean="0"/>
              <a:t>онбаған...</a:t>
            </a:r>
            <a:r>
              <a:rPr lang="ru-RU" dirty="0" smtClean="0"/>
              <a:t/>
            </a:r>
            <a:br>
              <a:rPr lang="ru-RU" dirty="0" smtClean="0"/>
            </a:br>
            <a:r>
              <a:rPr lang="ru-RU" dirty="0" smtClean="0"/>
              <a:t>Жамбыл </a:t>
            </a:r>
            <a:r>
              <a:rPr lang="ru-RU" dirty="0" err="1" smtClean="0"/>
              <a:t>өзінің алдындағы аға </a:t>
            </a:r>
            <a:r>
              <a:rPr lang="ru-RU" dirty="0" smtClean="0"/>
              <a:t>а</a:t>
            </a:r>
            <a:r>
              <a:rPr lang="kk-KZ" dirty="0" smtClean="0"/>
              <a:t>қ</a:t>
            </a:r>
            <a:r>
              <a:rPr lang="ru-RU" dirty="0" err="1" smtClean="0"/>
              <a:t>ындар</a:t>
            </a:r>
            <a:r>
              <a:rPr lang="ru-RU" dirty="0" smtClean="0"/>
              <a:t> — </a:t>
            </a:r>
            <a:r>
              <a:rPr lang="ru-RU" dirty="0" err="1" smtClean="0"/>
              <a:t>Сүйінбай, Майлы</a:t>
            </a:r>
            <a:r>
              <a:rPr lang="kk-KZ" dirty="0" smtClean="0"/>
              <a:t>қ</a:t>
            </a:r>
            <a:r>
              <a:rPr lang="ru-RU" dirty="0" err="1" smtClean="0"/>
              <a:t>ожа</a:t>
            </a:r>
            <a:r>
              <a:rPr lang="ru-RU" dirty="0" smtClean="0"/>
              <a:t>, Қ</a:t>
            </a:r>
            <a:r>
              <a:rPr lang="kk-KZ" dirty="0" smtClean="0"/>
              <a:t>ұ</a:t>
            </a:r>
            <a:r>
              <a:rPr lang="ru-RU" dirty="0" err="1" smtClean="0"/>
              <a:t>лынша</a:t>
            </a:r>
            <a:r>
              <a:rPr lang="kk-KZ" dirty="0" smtClean="0"/>
              <a:t>қ</a:t>
            </a:r>
            <a:r>
              <a:rPr lang="ru-RU" dirty="0" smtClean="0"/>
              <a:t> </a:t>
            </a:r>
            <a:r>
              <a:rPr lang="ru-RU" dirty="0" err="1" smtClean="0"/>
              <a:t>үлгісімен елдегі</a:t>
            </a:r>
            <a:r>
              <a:rPr lang="ru-RU" dirty="0" smtClean="0"/>
              <a:t> </a:t>
            </a:r>
            <a:r>
              <a:rPr lang="ru-RU" dirty="0" err="1" smtClean="0"/>
              <a:t>жадағай пысы</a:t>
            </a:r>
            <a:r>
              <a:rPr lang="kk-KZ" dirty="0" smtClean="0"/>
              <a:t>қ</a:t>
            </a:r>
            <a:r>
              <a:rPr lang="ru-RU" dirty="0" err="1" smtClean="0"/>
              <a:t>тардың, </a:t>
            </a:r>
            <a:r>
              <a:rPr lang="ru-RU" dirty="0" smtClean="0"/>
              <a:t>халы</a:t>
            </a:r>
            <a:r>
              <a:rPr lang="kk-KZ" dirty="0" smtClean="0"/>
              <a:t>қ</a:t>
            </a:r>
            <a:r>
              <a:rPr lang="ru-RU" dirty="0" smtClean="0"/>
              <a:t> </a:t>
            </a:r>
            <a:r>
              <a:rPr lang="ru-RU" dirty="0" err="1" smtClean="0"/>
              <a:t>үшін қызмет етпейтін</a:t>
            </a:r>
            <a:r>
              <a:rPr lang="ru-RU" dirty="0" smtClean="0"/>
              <a:t> </a:t>
            </a:r>
            <a:r>
              <a:rPr lang="ru-RU" dirty="0" err="1" smtClean="0"/>
              <a:t>ма</a:t>
            </a:r>
            <a:r>
              <a:rPr lang="kk-KZ" dirty="0" smtClean="0"/>
              <a:t>қ</a:t>
            </a:r>
            <a:r>
              <a:rPr lang="ru-RU" dirty="0" err="1" smtClean="0"/>
              <a:t>танша</a:t>
            </a:r>
            <a:r>
              <a:rPr lang="kk-KZ" dirty="0" smtClean="0"/>
              <a:t>қ</a:t>
            </a:r>
            <a:r>
              <a:rPr lang="ru-RU" dirty="0" smtClean="0"/>
              <a:t>, </a:t>
            </a:r>
            <a:r>
              <a:rPr lang="ru-RU" dirty="0" err="1" smtClean="0"/>
              <a:t>екі-жүзділердің кылығын өткір</a:t>
            </a:r>
            <a:r>
              <a:rPr lang="ru-RU" dirty="0" smtClean="0"/>
              <a:t> </a:t>
            </a:r>
            <a:r>
              <a:rPr lang="kk-KZ" dirty="0" smtClean="0"/>
              <a:t>ә</a:t>
            </a:r>
            <a:r>
              <a:rPr lang="ru-RU" dirty="0" err="1" smtClean="0"/>
              <a:t>шкерелейді</a:t>
            </a:r>
            <a:r>
              <a:rPr lang="ru-RU" dirty="0" smtClean="0"/>
              <a:t> ("</a:t>
            </a:r>
            <a:r>
              <a:rPr lang="ru-RU" dirty="0" err="1" smtClean="0"/>
              <a:t>Біреулер</a:t>
            </a:r>
            <a:r>
              <a:rPr lang="ru-RU" dirty="0" smtClean="0"/>
              <a:t> </a:t>
            </a:r>
            <a:r>
              <a:rPr lang="kk-KZ" dirty="0" smtClean="0"/>
              <a:t>қ</a:t>
            </a:r>
            <a:r>
              <a:rPr lang="ru-RU" dirty="0" err="1" smtClean="0"/>
              <a:t>арасөзді</a:t>
            </a:r>
            <a:r>
              <a:rPr lang="ru-RU" dirty="0" smtClean="0"/>
              <a:t> </a:t>
            </a:r>
            <a:r>
              <a:rPr lang="kk-KZ" dirty="0" smtClean="0"/>
              <a:t>қ</a:t>
            </a:r>
            <a:r>
              <a:rPr lang="ru-RU" dirty="0" err="1" smtClean="0"/>
              <a:t>амшы</a:t>
            </a:r>
            <a:r>
              <a:rPr lang="ru-RU" dirty="0" smtClean="0"/>
              <a:t> </a:t>
            </a:r>
            <a:r>
              <a:rPr lang="kk-KZ" dirty="0" smtClean="0"/>
              <a:t>қ</a:t>
            </a:r>
            <a:r>
              <a:rPr lang="ru-RU" dirty="0" err="1" smtClean="0"/>
              <a:t>ылып</a:t>
            </a:r>
            <a:r>
              <a:rPr lang="ru-RU" dirty="0" smtClean="0"/>
              <a:t>, </a:t>
            </a:r>
            <a:r>
              <a:rPr lang="ru-RU" dirty="0" err="1" smtClean="0"/>
              <a:t>куды</a:t>
            </a:r>
            <a:r>
              <a:rPr lang="ru-RU" dirty="0" smtClean="0"/>
              <a:t> </a:t>
            </a:r>
            <a:r>
              <a:rPr lang="ru-RU" dirty="0" err="1" smtClean="0"/>
              <a:t>мініп</a:t>
            </a:r>
            <a:r>
              <a:rPr lang="ru-RU" dirty="0" smtClean="0"/>
              <a:t>, </a:t>
            </a:r>
            <a:r>
              <a:rPr lang="ru-RU" dirty="0" err="1" smtClean="0"/>
              <a:t>қ</a:t>
            </a:r>
            <a:r>
              <a:rPr lang="kk-KZ" dirty="0" smtClean="0"/>
              <a:t>ұ</a:t>
            </a:r>
            <a:r>
              <a:rPr lang="ru-RU" dirty="0" smtClean="0"/>
              <a:t>ланды </a:t>
            </a:r>
            <a:r>
              <a:rPr lang="ru-RU" dirty="0" err="1" smtClean="0"/>
              <a:t>қ</a:t>
            </a:r>
            <a:r>
              <a:rPr lang="kk-KZ" dirty="0" smtClean="0"/>
              <a:t>ұ</a:t>
            </a:r>
            <a:r>
              <a:rPr lang="ru-RU" dirty="0" err="1" smtClean="0"/>
              <a:t>рықтап жүр"</a:t>
            </a:r>
            <a:r>
              <a:rPr lang="ru-RU" dirty="0" smtClean="0"/>
              <a:t>). </a:t>
            </a:r>
            <a:r>
              <a:rPr lang="kk-KZ" dirty="0" smtClean="0"/>
              <a:t>Е</a:t>
            </a:r>
            <a:r>
              <a:rPr lang="ru-RU" dirty="0" err="1" smtClean="0"/>
              <a:t>ңбек адамының аянышты</a:t>
            </a:r>
            <a:r>
              <a:rPr lang="ru-RU" dirty="0" smtClean="0"/>
              <a:t>, </a:t>
            </a:r>
            <a:r>
              <a:rPr lang="ru-RU" dirty="0" err="1" smtClean="0"/>
              <a:t>ауыр</a:t>
            </a:r>
            <a:r>
              <a:rPr lang="ru-RU" dirty="0" smtClean="0"/>
              <a:t> </a:t>
            </a:r>
            <a:r>
              <a:rPr lang="ru-RU" dirty="0" err="1" smtClean="0"/>
              <a:t>тіршілігіне</a:t>
            </a:r>
            <a:r>
              <a:rPr lang="ru-RU" dirty="0" smtClean="0"/>
              <a:t> </a:t>
            </a:r>
            <a:r>
              <a:rPr lang="kk-KZ" dirty="0" smtClean="0"/>
              <a:t>ақ</a:t>
            </a:r>
            <a:r>
              <a:rPr lang="ru-RU" dirty="0" err="1" smtClean="0"/>
              <a:t>ынның қабырғасы қайысып, жаны</a:t>
            </a:r>
            <a:r>
              <a:rPr lang="ru-RU" dirty="0" smtClean="0"/>
              <a:t> </a:t>
            </a:r>
            <a:r>
              <a:rPr lang="ru-RU" dirty="0" err="1" smtClean="0"/>
              <a:t>ашиды</a:t>
            </a:r>
            <a:r>
              <a:rPr lang="ru-RU" dirty="0" smtClean="0"/>
              <a:t>. </a:t>
            </a:r>
            <a:r>
              <a:rPr lang="kk-KZ" dirty="0" smtClean="0"/>
              <a:t>Ақынның қай шығармасын алып қарасақ та, ондағы жыр жолдарынан патриоттық сезімнің нышандарын байқау қиын емес деп ойлаймын.  "Жылқышыға" деген өлеңде байдың малын баққан кедейдің баянсыз қаракеті көрсетіледі.</a:t>
            </a:r>
            <a:r>
              <a:rPr lang="ru-RU" dirty="0" smtClean="0"/>
              <a:t/>
            </a:r>
            <a:br>
              <a:rPr lang="ru-RU" dirty="0" smtClean="0"/>
            </a:br>
            <a:r>
              <a:rPr lang="kk-KZ" dirty="0" smtClean="0"/>
              <a:t>Сары түнге сарылып, кірпік ілмей, </a:t>
            </a:r>
            <a:r>
              <a:rPr lang="ru-RU" dirty="0" smtClean="0"/>
              <a:t/>
            </a:r>
            <a:br>
              <a:rPr lang="ru-RU" dirty="0" smtClean="0"/>
            </a:br>
            <a:r>
              <a:rPr lang="kk-KZ" dirty="0" smtClean="0"/>
              <a:t>Салқын күзде бір жылыүйді білмей. </a:t>
            </a:r>
            <a:r>
              <a:rPr lang="ru-RU" dirty="0" smtClean="0"/>
              <a:t/>
            </a:r>
            <a:br>
              <a:rPr lang="ru-RU" dirty="0" smtClean="0"/>
            </a:br>
            <a:r>
              <a:rPr lang="kk-KZ" dirty="0" smtClean="0"/>
              <a:t>Сахарада салақтап күндіз-түні, </a:t>
            </a:r>
            <a:r>
              <a:rPr lang="ru-RU" dirty="0" smtClean="0"/>
              <a:t/>
            </a:r>
            <a:br>
              <a:rPr lang="ru-RU" dirty="0" smtClean="0"/>
            </a:br>
            <a:r>
              <a:rPr lang="kk-KZ" dirty="0" smtClean="0"/>
              <a:t>Бұралқы ит пен малшының сиқы бірдей.</a:t>
            </a:r>
            <a:r>
              <a:rPr lang="ru-RU" dirty="0" smtClean="0"/>
              <a:t/>
            </a:r>
            <a:br>
              <a:rPr lang="ru-RU" dirty="0" smtClean="0"/>
            </a:br>
            <a:r>
              <a:rPr lang="kk-KZ" dirty="0" smtClean="0"/>
              <a:t>"Кедей күйі" өлеңінде жарып киім кимейтін, тойып тамақ жемейтін кедей балаларының аянышты халі бейнеленген. Шығармада төңкеріске дейінгі кедей басындағы жоқшылық, шарасыздық, панасыздық қасіреті  сипатталған. Дегенмен де, осы өлең жолдарындағы аянышты қасиеттерге баулитын сөздердің өзі әрбір адамға елеулі ой салмай ма? </a:t>
            </a:r>
            <a:r>
              <a:rPr lang="ru-RU" dirty="0" smtClean="0"/>
              <a:t/>
            </a:r>
            <a:br>
              <a:rPr lang="ru-RU" dirty="0" smtClean="0"/>
            </a:br>
            <a:r>
              <a:rPr lang="kk-KZ" dirty="0" smtClean="0"/>
              <a:t>Қайтіп жаның ашымас, </a:t>
            </a:r>
            <a:r>
              <a:rPr lang="ru-RU" dirty="0" smtClean="0"/>
              <a:t/>
            </a:r>
            <a:br>
              <a:rPr lang="ru-RU" dirty="0" smtClean="0"/>
            </a:br>
            <a:r>
              <a:rPr lang="kk-KZ" dirty="0" smtClean="0"/>
              <a:t>Неткен заман қатыбас </a:t>
            </a:r>
            <a:r>
              <a:rPr lang="ru-RU" dirty="0" smtClean="0"/>
              <a:t/>
            </a:r>
            <a:br>
              <a:rPr lang="ru-RU" dirty="0" smtClean="0"/>
            </a:br>
            <a:r>
              <a:rPr lang="kk-KZ" dirty="0" smtClean="0"/>
              <a:t>Еткен еңбек, төккен тер, </a:t>
            </a:r>
            <a:r>
              <a:rPr lang="ru-RU" dirty="0" smtClean="0"/>
              <a:t/>
            </a:r>
            <a:br>
              <a:rPr lang="ru-RU" dirty="0" smtClean="0"/>
            </a:br>
            <a:r>
              <a:rPr lang="kk-KZ" dirty="0" smtClean="0"/>
              <a:t>Қалай түкке татымас...</a:t>
            </a:r>
            <a:r>
              <a:rPr lang="ru-RU" dirty="0" smtClean="0"/>
              <a:t/>
            </a:r>
            <a:br>
              <a:rPr lang="ru-RU" dirty="0" smtClean="0"/>
            </a:br>
            <a:r>
              <a:rPr lang="kk-KZ" dirty="0" smtClean="0"/>
              <a:t>Ақынның бұл дәуірдегі өлеңдерінің бірсыпырасында елді жеген пасық би, болыстың жағымсыз қылықтары шенеледі. Ақын ұлықтар алдында боранды күнгі қамысша жапырылатындарды өткір тілмен мысқылдайды, "бас кеспек болса да, тіл кеспек жоқ" дегенді қағида тұтады.</a:t>
            </a:r>
            <a:r>
              <a:rPr lang="ru-RU" dirty="0" smtClean="0"/>
              <a:t/>
            </a:r>
            <a:br>
              <a:rPr lang="ru-RU" dirty="0" smtClean="0"/>
            </a:br>
            <a:r>
              <a:rPr lang="kk-KZ" dirty="0" smtClean="0"/>
              <a:t>Еңбекші көпшіліктің өмірлік мүддесін жақсы түсініп, шығармаларын ел мақсатымен ұштастыруы Жамбылдың өміршең өнер жолын таңдай алғандығын көрсетеді.Жамбылдың төңкеріске дейінгі өлең-жырларының көбі дер кезінде жазылып қалмағандықтан ұмыт болған. Кейін, кеңестік дәуірде, ақынның есіне түсіргендері әр кезде түрлі жағдайға байланысты шығарылған өлеңдердің жұрнағы ғана. Соның өзінде де ол шығармалардан Жамбылдың алғыр ойы, шалымды тілі, өлеуметтік маңызды мәселелерге үн қатып отырған ірі ақын болғаны анық байқалады.</a:t>
            </a:r>
            <a:r>
              <a:rPr lang="ru-RU" dirty="0" smtClean="0"/>
              <a:t/>
            </a:r>
            <a:br>
              <a:rPr lang="ru-RU" dirty="0" smtClean="0"/>
            </a:br>
            <a:r>
              <a:rPr lang="kk-KZ" dirty="0" smtClean="0"/>
              <a:t> Сондай туындылардың бірқатары 1916 жылы қазақ жігіттерін майданның қара жұмысына алу туралы патша жарлығы шыққан аласапыран кезде айтылган ("Патша өмірі тарылды", "Зілді бұйрық" "Халықтың еркі кетті баласынан", "Халық кегі").Қазақ елінің тұс-тұсынан аңдыздаған жаулаушы күштердің жалпы мінездемесін жырда анық берген.Бұл арада тарихи-әлеуметтік ахуал мейлінше нақтылы. Бұрыннан Жетісуға бауыр басып калған Қоқан әкімшілігінің әрекеті ақындық тілмен сипатталған.</a:t>
            </a:r>
            <a:r>
              <a:rPr lang="ru-RU" dirty="0" smtClean="0"/>
              <a:t/>
            </a:r>
            <a:br>
              <a:rPr lang="ru-RU" dirty="0" smtClean="0"/>
            </a:br>
            <a:r>
              <a:rPr lang="ru-RU" dirty="0" smtClean="0"/>
              <a:t>Б</a:t>
            </a:r>
            <a:r>
              <a:rPr lang="kk-KZ" dirty="0" smtClean="0"/>
              <a:t>ұ</a:t>
            </a:r>
            <a:r>
              <a:rPr lang="ru-RU" dirty="0" err="1" smtClean="0"/>
              <a:t>рынғы</a:t>
            </a:r>
            <a:r>
              <a:rPr lang="ru-RU" dirty="0" smtClean="0"/>
              <a:t> </a:t>
            </a:r>
            <a:r>
              <a:rPr lang="kk-KZ" dirty="0" smtClean="0"/>
              <a:t>қ</a:t>
            </a:r>
            <a:r>
              <a:rPr lang="ru-RU" dirty="0" err="1" smtClean="0"/>
              <a:t>ожа</a:t>
            </a:r>
            <a:r>
              <a:rPr lang="ru-RU" dirty="0" smtClean="0"/>
              <a:t> Қ</a:t>
            </a:r>
            <a:r>
              <a:rPr lang="kk-KZ" dirty="0" smtClean="0"/>
              <a:t>ұ</a:t>
            </a:r>
            <a:r>
              <a:rPr lang="ru-RU" dirty="0" err="1" smtClean="0"/>
              <a:t>дияр,Мыстан</a:t>
            </a:r>
            <a:r>
              <a:rPr lang="ru-RU" dirty="0" smtClean="0"/>
              <a:t> </a:t>
            </a:r>
            <a:r>
              <a:rPr lang="ru-RU" dirty="0" err="1" smtClean="0"/>
              <a:t>керней</a:t>
            </a:r>
            <a:r>
              <a:rPr lang="ru-RU" dirty="0" smtClean="0"/>
              <a:t> </a:t>
            </a:r>
            <a:r>
              <a:rPr lang="ru-RU" dirty="0" err="1" smtClean="0"/>
              <a:t>тарттырып</a:t>
            </a:r>
            <a:r>
              <a:rPr lang="ru-RU" dirty="0" smtClean="0"/>
              <a:t>,</a:t>
            </a:r>
            <a:br>
              <a:rPr lang="ru-RU" dirty="0" smtClean="0"/>
            </a:br>
            <a:r>
              <a:rPr lang="ru-RU" dirty="0" err="1" smtClean="0"/>
              <a:t>Қазанатын мінісіп,Соғыспақ боп</a:t>
            </a:r>
            <a:r>
              <a:rPr lang="ru-RU" dirty="0" smtClean="0"/>
              <a:t> </a:t>
            </a:r>
            <a:r>
              <a:rPr lang="ru-RU" dirty="0" err="1" smtClean="0"/>
              <a:t>патшамен</a:t>
            </a:r>
            <a:r>
              <a:rPr lang="ru-RU" dirty="0" smtClean="0"/>
              <a:t/>
            </a:r>
            <a:br>
              <a:rPr lang="ru-RU" dirty="0" smtClean="0"/>
            </a:br>
            <a:r>
              <a:rPr lang="ru-RU" dirty="0" err="1" smtClean="0"/>
              <a:t>Қомпаң-компаң желісіп,Қапалдан тосып</a:t>
            </a:r>
            <a:r>
              <a:rPr lang="ru-RU" dirty="0" smtClean="0"/>
              <a:t>, </a:t>
            </a:r>
            <a:r>
              <a:rPr lang="ru-RU" dirty="0" err="1" smtClean="0"/>
              <a:t>бір</a:t>
            </a:r>
            <a:r>
              <a:rPr lang="ru-RU" dirty="0" smtClean="0"/>
              <a:t> </a:t>
            </a:r>
            <a:r>
              <a:rPr lang="ru-RU" dirty="0" err="1" smtClean="0"/>
              <a:t>шықты.</a:t>
            </a:r>
            <a:r>
              <a:rPr lang="ru-RU" dirty="0" smtClean="0"/>
              <a:t/>
            </a:r>
            <a:br>
              <a:rPr lang="ru-RU" dirty="0" smtClean="0"/>
            </a:br>
            <a:r>
              <a:rPr lang="ru-RU" dirty="0" err="1" smtClean="0"/>
              <a:t>Жағасыз көйлек киісіп,Қарсы атылған зеңбірек,</a:t>
            </a:r>
            <a:r>
              <a:rPr lang="ru-RU" dirty="0" smtClean="0"/>
              <a:t/>
            </a:r>
            <a:br>
              <a:rPr lang="ru-RU" dirty="0" smtClean="0"/>
            </a:br>
            <a:r>
              <a:rPr lang="ru-RU" dirty="0" err="1" smtClean="0"/>
              <a:t>Көк шай</a:t>
            </a:r>
            <a:r>
              <a:rPr lang="ru-RU" dirty="0" smtClean="0"/>
              <a:t> </a:t>
            </a:r>
            <a:r>
              <a:rPr lang="ru-RU" dirty="0" err="1" smtClean="0"/>
              <a:t>салын</a:t>
            </a:r>
            <a:r>
              <a:rPr lang="ru-RU" dirty="0" smtClean="0"/>
              <a:t>, су ішін,</a:t>
            </a:r>
            <a:r>
              <a:rPr lang="ru-RU" dirty="0" err="1" smtClean="0"/>
              <a:t>Қолдан туын</a:t>
            </a:r>
            <a:r>
              <a:rPr lang="ru-RU" dirty="0" smtClean="0"/>
              <a:t> </a:t>
            </a:r>
            <a:r>
              <a:rPr lang="ru-RU" dirty="0" err="1" smtClean="0"/>
              <a:t>жүлдырып</a:t>
            </a:r>
            <a:r>
              <a:rPr lang="ru-RU" dirty="0" smtClean="0"/>
              <a:t>,</a:t>
            </a:r>
            <a:br>
              <a:rPr lang="ru-RU" dirty="0" smtClean="0"/>
            </a:br>
            <a:r>
              <a:rPr lang="ru-RU" dirty="0" err="1" smtClean="0"/>
              <a:t>Перен</a:t>
            </a:r>
            <a:r>
              <a:rPr lang="ru-RU" dirty="0" smtClean="0"/>
              <a:t> </a:t>
            </a:r>
            <a:r>
              <a:rPr lang="ru-RU" dirty="0" err="1" smtClean="0"/>
              <a:t>мылтык</a:t>
            </a:r>
            <a:r>
              <a:rPr lang="ru-RU" dirty="0" smtClean="0"/>
              <a:t> аттырып,</a:t>
            </a:r>
            <a:r>
              <a:rPr lang="ru-RU" dirty="0" err="1" smtClean="0"/>
              <a:t>Қорған сапын</a:t>
            </a:r>
            <a:r>
              <a:rPr lang="ru-RU" dirty="0" smtClean="0"/>
              <a:t> </a:t>
            </a:r>
            <a:r>
              <a:rPr lang="ru-RU" dirty="0" err="1" smtClean="0"/>
              <a:t>бүлдіріп</a:t>
            </a:r>
            <a:r>
              <a:rPr lang="ru-RU" dirty="0" smtClean="0"/>
              <a:t>,</a:t>
            </a:r>
            <a:br>
              <a:rPr lang="ru-RU" dirty="0" smtClean="0"/>
            </a:br>
            <a:r>
              <a:rPr lang="ru-RU" dirty="0" err="1" smtClean="0"/>
              <a:t>Қайта қашып бүрлікті</a:t>
            </a:r>
            <a:r>
              <a:rPr lang="ru-RU" dirty="0" smtClean="0"/>
              <a:t>.</a:t>
            </a:r>
            <a:br>
              <a:rPr lang="ru-RU" dirty="0" smtClean="0"/>
            </a:br>
            <a:r>
              <a:rPr lang="ru-RU" dirty="0" err="1" smtClean="0"/>
              <a:t>Сол</a:t>
            </a:r>
            <a:r>
              <a:rPr lang="ru-RU" dirty="0" smtClean="0"/>
              <a:t> </a:t>
            </a:r>
            <a:r>
              <a:rPr lang="ru-RU" dirty="0" err="1" smtClean="0"/>
              <a:t>кездегі</a:t>
            </a:r>
            <a:r>
              <a:rPr lang="ru-RU" dirty="0" smtClean="0"/>
              <a:t> </a:t>
            </a:r>
            <a:r>
              <a:rPr lang="kk-KZ" dirty="0" smtClean="0"/>
              <a:t>қ</a:t>
            </a:r>
            <a:r>
              <a:rPr lang="ru-RU" dirty="0" smtClean="0"/>
              <a:t>аза</a:t>
            </a:r>
            <a:r>
              <a:rPr lang="kk-KZ" dirty="0" smtClean="0"/>
              <a:t>қ</a:t>
            </a:r>
            <a:r>
              <a:rPr lang="ru-RU" dirty="0" smtClean="0"/>
              <a:t> </a:t>
            </a:r>
            <a:r>
              <a:rPr lang="ru-RU" dirty="0" err="1" smtClean="0"/>
              <a:t>ауылдарының көсемдері </a:t>
            </a:r>
            <a:r>
              <a:rPr lang="ru-RU" dirty="0" smtClean="0"/>
              <a:t>тар </a:t>
            </a:r>
            <a:r>
              <a:rPr lang="ru-RU" dirty="0" err="1" smtClean="0"/>
              <a:t>кезеңде </a:t>
            </a:r>
            <a:r>
              <a:rPr lang="ru-RU" dirty="0" smtClean="0"/>
              <a:t>а</a:t>
            </a:r>
            <a:r>
              <a:rPr lang="kk-KZ" dirty="0" smtClean="0"/>
              <a:t>қ</a:t>
            </a:r>
            <a:r>
              <a:rPr lang="ru-RU" dirty="0" err="1" smtClean="0"/>
              <a:t>ыл</a:t>
            </a:r>
            <a:r>
              <a:rPr lang="ru-RU" dirty="0" smtClean="0"/>
              <a:t>, </a:t>
            </a:r>
            <a:r>
              <a:rPr lang="kk-KZ" dirty="0" smtClean="0"/>
              <a:t>қ</a:t>
            </a:r>
            <a:r>
              <a:rPr lang="ru-RU" dirty="0" err="1" smtClean="0"/>
              <a:t>айрат</a:t>
            </a:r>
            <a:r>
              <a:rPr lang="ru-RU" dirty="0" smtClean="0"/>
              <a:t> </a:t>
            </a:r>
            <a:r>
              <a:rPr lang="ru-RU" dirty="0" err="1" smtClean="0"/>
              <a:t>таппай</a:t>
            </a:r>
            <a:r>
              <a:rPr lang="ru-RU" dirty="0" smtClean="0"/>
              <a:t>, </a:t>
            </a:r>
            <a:r>
              <a:rPr lang="ru-RU" dirty="0" err="1" smtClean="0"/>
              <a:t>өзінің жан</a:t>
            </a:r>
            <a:r>
              <a:rPr lang="kk-KZ" dirty="0" smtClean="0"/>
              <a:t>ын</a:t>
            </a:r>
            <a:r>
              <a:rPr lang="ru-RU" dirty="0" smtClean="0"/>
              <a:t> </a:t>
            </a:r>
            <a:r>
              <a:rPr lang="ru-RU" dirty="0" err="1" smtClean="0"/>
              <a:t>сауғалап, </a:t>
            </a:r>
            <a:r>
              <a:rPr lang="ru-RU" dirty="0" smtClean="0"/>
              <a:t>ел </a:t>
            </a:r>
            <a:r>
              <a:rPr lang="ru-RU" dirty="0" err="1" smtClean="0"/>
              <a:t>мүддесін</a:t>
            </a:r>
            <a:r>
              <a:rPr lang="ru-RU" dirty="0" smtClean="0"/>
              <a:t> </a:t>
            </a:r>
            <a:r>
              <a:rPr lang="kk-KZ" dirty="0" smtClean="0"/>
              <a:t>ұ</a:t>
            </a:r>
            <a:r>
              <a:rPr lang="ru-RU" dirty="0" err="1" smtClean="0"/>
              <a:t>мытып</a:t>
            </a:r>
            <a:r>
              <a:rPr lang="ru-RU" dirty="0" smtClean="0"/>
              <a:t> </a:t>
            </a:r>
            <a:r>
              <a:rPr lang="ru-RU" dirty="0" err="1" smtClean="0"/>
              <a:t>кеткендіктерін</a:t>
            </a:r>
            <a:r>
              <a:rPr lang="ru-RU" dirty="0" smtClean="0"/>
              <a:t> </a:t>
            </a:r>
            <a:r>
              <a:rPr lang="ru-RU" dirty="0" err="1" smtClean="0"/>
              <a:t>шыншыл</a:t>
            </a:r>
            <a:r>
              <a:rPr lang="ru-RU" dirty="0" smtClean="0"/>
              <a:t> </a:t>
            </a:r>
            <a:r>
              <a:rPr lang="ru-RU" dirty="0" err="1" smtClean="0"/>
              <a:t>ақын </a:t>
            </a:r>
            <a:r>
              <a:rPr lang="ru-RU" dirty="0" smtClean="0"/>
              <a:t>Жамбыл </a:t>
            </a:r>
            <a:r>
              <a:rPr lang="kk-KZ" dirty="0" smtClean="0"/>
              <a:t>ә</a:t>
            </a:r>
            <a:r>
              <a:rPr lang="ru-RU" dirty="0" err="1" smtClean="0"/>
              <a:t>діл</a:t>
            </a:r>
            <a:r>
              <a:rPr lang="ru-RU" dirty="0" smtClean="0"/>
              <a:t> </a:t>
            </a:r>
            <a:r>
              <a:rPr lang="kk-KZ" dirty="0" smtClean="0"/>
              <a:t>ә</a:t>
            </a:r>
            <a:r>
              <a:rPr lang="ru-RU" dirty="0" err="1" smtClean="0"/>
              <a:t>шкерелей</a:t>
            </a:r>
            <a:r>
              <a:rPr lang="ru-RU" dirty="0" smtClean="0"/>
              <a:t> </a:t>
            </a:r>
            <a:r>
              <a:rPr lang="ru-RU" dirty="0" err="1" smtClean="0"/>
              <a:t>отырып</a:t>
            </a:r>
            <a:r>
              <a:rPr lang="ru-RU" dirty="0" smtClean="0"/>
              <a:t>, </a:t>
            </a:r>
            <a:r>
              <a:rPr lang="ru-RU" dirty="0" err="1" smtClean="0"/>
              <a:t>қазақ елінің әрбір азаматына</a:t>
            </a:r>
            <a:r>
              <a:rPr lang="ru-RU" dirty="0" smtClean="0"/>
              <a:t> </a:t>
            </a:r>
            <a:r>
              <a:rPr lang="ru-RU" dirty="0" err="1" smtClean="0"/>
              <a:t>үндеу айтып</a:t>
            </a:r>
            <a:r>
              <a:rPr lang="ru-RU" dirty="0" smtClean="0"/>
              <a:t> </a:t>
            </a:r>
            <a:r>
              <a:rPr lang="ru-RU" dirty="0" err="1" smtClean="0"/>
              <a:t>тұрғанмен </a:t>
            </a:r>
            <a:r>
              <a:rPr lang="ru-RU" dirty="0" smtClean="0"/>
              <a:t>пара – пар.</a:t>
            </a:r>
            <a:r>
              <a:rPr lang="kk-KZ" dirty="0" smtClean="0"/>
              <a:t>Осындай жүрегін жарып шыққан сөздері арқылы қазақ елін өжеттілік ісетрге бағыттайды[5,292]. Ақынның бірқатар шығармаларының ішінде жастарды партиоттық рухта тәрбиелейтін поэмалық туындылары деп айтуымызға да болады. Әрбір тармағындағы өрілген сөз тізбектері ер азаматтың бойындағы асыл қасиеттерді даралап көрсете түседі. Жаудан корқыпқашқан, тоз-тозы шыққан қазақ ауылдарының паналаған жерлеріне дейін шығармада дәл баяндалған. Сұраншы батырдың руы — Шапыраштыныңәлеуметтік жағдайын ақын тайға таңба басқандай әйгілеп береді. Шапырашты елінің қонысы тар, малға кедей екендігін, тіпті Сұраншының өзі тапшылық қыспағында күн кешкенін дастаншы жасырмайды:</a:t>
            </a:r>
            <a:r>
              <a:rPr lang="ru-RU" dirty="0" smtClean="0"/>
              <a:t/>
            </a:r>
            <a:br>
              <a:rPr lang="ru-RU" dirty="0" smtClean="0"/>
            </a:br>
            <a:r>
              <a:rPr lang="kk-KZ" dirty="0" smtClean="0"/>
              <a:t>Арыстан жүрек СұраншыЖаз жайлауы Үшқоңыр,</a:t>
            </a:r>
            <a:r>
              <a:rPr lang="ru-RU" dirty="0" smtClean="0"/>
              <a:t/>
            </a:r>
            <a:br>
              <a:rPr lang="ru-RU" dirty="0" smtClean="0"/>
            </a:br>
            <a:r>
              <a:rPr lang="kk-KZ" dirty="0" smtClean="0"/>
              <a:t>Шыңда жатыр алыста.Қыс көшеді Арысқа.</a:t>
            </a:r>
            <a:r>
              <a:rPr lang="ru-RU" dirty="0" smtClean="0"/>
              <a:t/>
            </a:r>
            <a:br>
              <a:rPr lang="ru-RU" dirty="0" smtClean="0"/>
            </a:br>
            <a:r>
              <a:rPr lang="kk-KZ" dirty="0" smtClean="0"/>
              <a:t>Оны шыңға шығарған —Шапырашты аз ата,</a:t>
            </a:r>
            <a:r>
              <a:rPr lang="ru-RU" dirty="0" smtClean="0"/>
              <a:t/>
            </a:r>
            <a:br>
              <a:rPr lang="ru-RU" dirty="0" smtClean="0"/>
            </a:br>
            <a:r>
              <a:rPr lang="kk-KZ" dirty="0" smtClean="0"/>
              <a:t>Қонысы жоқ, қол қысқа.Үлы жүзде туысқа...</a:t>
            </a:r>
            <a:r>
              <a:rPr lang="ru-RU" dirty="0" smtClean="0"/>
              <a:t/>
            </a:r>
            <a:br>
              <a:rPr lang="ru-RU" dirty="0" smtClean="0"/>
            </a:br>
            <a:r>
              <a:rPr lang="kk-KZ" dirty="0" smtClean="0"/>
              <a:t>Сұраншы батырдың ата-тегін, батырлықәулетін мақтаныш етіп айта келіп, олардың қиын-қыстау кездерде бүкіл елдің намысын қорғап келген айбатына тоқталады, сондай елдердің кедейліктен көшуге көлік таба алмай қала беретіндіктерін баяндайды.</a:t>
            </a:r>
            <a:r>
              <a:rPr lang="ru-RU" dirty="0" smtClean="0"/>
              <a:t/>
            </a:r>
            <a:br>
              <a:rPr lang="ru-RU" dirty="0" smtClean="0"/>
            </a:br>
            <a:r>
              <a:rPr lang="kk-KZ" dirty="0" smtClean="0"/>
              <a:t>Ақын халықтың анық досы кім, жауы кім деген мәселеге сара көңілмен талдау жасайды. "Сұраншы батырда" ол оқиғалардың таптық, әлеуметтік астарын әдемі бағдарлайды, аласапыран жағдай туғанда, халықтың дағдарып, кімнен жақсылық іздерін білмей қалған кезеңін "Жаудан күту жақсылық — зарыққанның салдары; байдан күту жақсылық — тарыққанның салдары" деген нақыл сөздермен ұтымды сипаттайды[6,630].</a:t>
            </a:r>
            <a:r>
              <a:rPr lang="ru-RU" dirty="0" smtClean="0"/>
              <a:t/>
            </a:r>
            <a:br>
              <a:rPr lang="ru-RU" dirty="0" smtClean="0"/>
            </a:br>
            <a:r>
              <a:rPr lang="kk-KZ" dirty="0" smtClean="0"/>
              <a:t>"Сұраншы батыр" шежіре-тарихтың қатпарлы сырларын тануға мүмкіндік береді, тарихшыларға қажет бағалы мағлұматтар да ұсынады. Жырда қырғыз ханы Орманның қанкүйлі әрекеттері, Құдияр ханмен ымыраласып, бейбіт қазақ ауылдарын талағаны құжатқа бергісіз шындық болып елестейді.</a:t>
            </a:r>
            <a:r>
              <a:rPr lang="ru-RU" dirty="0" smtClean="0"/>
              <a:t/>
            </a:r>
            <a:br>
              <a:rPr lang="ru-RU" dirty="0" smtClean="0"/>
            </a:br>
            <a:r>
              <a:rPr lang="kk-KZ" dirty="0" smtClean="0"/>
              <a:t>Қоқанды құрткан Құдияр, </a:t>
            </a:r>
            <a:r>
              <a:rPr lang="ru-RU" dirty="0" smtClean="0"/>
              <a:t/>
            </a:r>
            <a:br>
              <a:rPr lang="ru-RU" dirty="0" smtClean="0"/>
            </a:br>
            <a:r>
              <a:rPr lang="kk-KZ" dirty="0" smtClean="0"/>
              <a:t>Патшаға карсы тұратын, </a:t>
            </a:r>
            <a:r>
              <a:rPr lang="ru-RU" dirty="0" smtClean="0"/>
              <a:t/>
            </a:r>
            <a:br>
              <a:rPr lang="ru-RU" dirty="0" smtClean="0"/>
            </a:br>
            <a:r>
              <a:rPr lang="kk-KZ" dirty="0" smtClean="0"/>
              <a:t>Қуаты жоқ бойында. </a:t>
            </a:r>
            <a:r>
              <a:rPr lang="ru-RU" dirty="0" smtClean="0"/>
              <a:t/>
            </a:r>
            <a:br>
              <a:rPr lang="ru-RU" dirty="0" smtClean="0"/>
            </a:br>
            <a:r>
              <a:rPr lang="kk-KZ" dirty="0" smtClean="0"/>
              <a:t>Қырғызды қанға батырған,</a:t>
            </a:r>
            <a:r>
              <a:rPr lang="ru-RU" dirty="0" smtClean="0"/>
              <a:t/>
            </a:r>
            <a:br>
              <a:rPr lang="ru-RU" dirty="0" smtClean="0"/>
            </a:br>
            <a:r>
              <a:rPr lang="kk-KZ" dirty="0" smtClean="0"/>
              <a:t>Әркімге бір сатылған, </a:t>
            </a:r>
            <a:r>
              <a:rPr lang="ru-RU" dirty="0" smtClean="0"/>
              <a:t/>
            </a:r>
            <a:br>
              <a:rPr lang="ru-RU" dirty="0" smtClean="0"/>
            </a:br>
            <a:r>
              <a:rPr lang="kk-KZ" dirty="0" smtClean="0"/>
              <a:t>Орман хан бар қолында: </a:t>
            </a:r>
            <a:r>
              <a:rPr lang="ru-RU" dirty="0" smtClean="0"/>
              <a:t/>
            </a:r>
            <a:br>
              <a:rPr lang="ru-RU" dirty="0" smtClean="0"/>
            </a:br>
            <a:r>
              <a:rPr lang="kk-KZ" dirty="0" smtClean="0"/>
              <a:t>Патшадан бұрын алайық, </a:t>
            </a:r>
            <a:r>
              <a:rPr lang="ru-RU" dirty="0" smtClean="0"/>
              <a:t/>
            </a:r>
            <a:br>
              <a:rPr lang="ru-RU" dirty="0" smtClean="0"/>
            </a:br>
            <a:r>
              <a:rPr lang="kk-KZ" dirty="0" smtClean="0"/>
              <a:t>Қаяақты барып талайык, </a:t>
            </a:r>
            <a:r>
              <a:rPr lang="ru-RU" dirty="0" smtClean="0"/>
              <a:t/>
            </a:r>
            <a:br>
              <a:rPr lang="ru-RU" dirty="0" smtClean="0"/>
            </a:br>
            <a:r>
              <a:rPr lang="kk-KZ" dirty="0" smtClean="0"/>
              <a:t>Достан мақсат ойында...</a:t>
            </a:r>
            <a:r>
              <a:rPr lang="ru-RU" dirty="0" smtClean="0"/>
              <a:t/>
            </a:r>
            <a:br>
              <a:rPr lang="ru-RU" dirty="0" smtClean="0"/>
            </a:br>
            <a:r>
              <a:rPr lang="kk-KZ" dirty="0" smtClean="0"/>
              <a:t>Жырдың екінші бөлігінде Сұраншыны өлтірмек боп, балағаттап хат жазып, соғысқа шақыратын да осы Орман хан болады. Дастанда қоңсылас, туыс қырғыз халқы мен Орман хан саясаты екі басқа екені айқын көрсетілген.Дастанның соңы негізінде дәстүрлі эпикалық аңыздардың сарынына үйлес. Орман ханның батырларымен шайқаста Сұраншы жауларын мұқата біледі, ауыр жарақаттанса да, өз еліне аман келеді. Тарихтағы Сұраншыға дастандағы Сұраншының ұқсайтын да, мүлде алшақ кететін де жері бар. Ең ғажабы — сол "өзгертіліп" алынған жерлер жырдың неғүрлым әсерлі тұстары болып саналады. Эпикалық жинақтау дегеннің заңдылығы осы. Әсіресе сол тұстарда жігерлілік пен өжеттілік қасиеттерге ерекше басымдық жасайды [7,349].</a:t>
            </a:r>
            <a:r>
              <a:rPr lang="ru-RU" dirty="0" smtClean="0"/>
              <a:t/>
            </a:r>
            <a:br>
              <a:rPr lang="ru-RU" dirty="0" smtClean="0"/>
            </a:br>
            <a:r>
              <a:rPr lang="kk-KZ" dirty="0" smtClean="0"/>
              <a:t>Ал, "Өтеген батыр" жырындаӨтеген есімі мен оның еңбегі Жетісу қазақтарының санасында мықты сақталғанын айқындайтын деректер көп. Мәселен, ел аузынан "Өтегеннің тууы", "Өтегеннің батырлығы", "Қоныс іздеуі", "Өтегеннің келешекті болжауы", "Жорықта", "Өтеген мен Сабалақ", "Абылайдың Өтеген өлгенде келуі", "Қарадан хан туады" деген деректерге сүйенетінін аңғару қиын емес. Ақынның  өлеңінің басым бөлігі ел азаматтарына деген сенімін, өз Отанына деген сүйіспеншілігінарттыруға арналғанын байқай аламыз.Жамбыл барынша ер –азаматтардың бойына қайрат қосып, жігерлендіріп отырды.Оның өлеңінен ерекше патриотизммен құштарлықты анық байқай аламыз. Жамбылдың эпикалық сарында жазған шығармаларында ер азаматтардың бойында кездесетін намысшылдық пен өршілдік, шыдамдылық пен төзімділік сияқты дара қасиеттері арқылы бүгінгі жас ұрпақты патриоттық рухта тәрбиелеуге жол сілтейтін сара жолдар көптеп кездеседі. Әрине, енді Жамбыл екінші рет туылмайды, бірақ соның артындағы өшпес ізін  жалғастыратын өскелең ұрпаққа өмірлік тағылым ретінде қалдырған ұтымды шығармаларын өмір бойы насихатттау - ол біздің перзенттік парызымыз деп түсінеміз.  </a:t>
            </a:r>
            <a:r>
              <a:rPr lang="ru-RU" dirty="0" smtClean="0"/>
              <a:t/>
            </a:r>
            <a:br>
              <a:rPr lang="ru-RU" dirty="0" smtClean="0"/>
            </a:br>
            <a:endParaRPr lang="ru-RU" dirty="0"/>
          </a:p>
        </p:txBody>
      </p:sp>
      <p:sp>
        <p:nvSpPr>
          <p:cNvPr id="3" name="Подзаголовок 2"/>
          <p:cNvSpPr>
            <a:spLocks noGrp="1"/>
          </p:cNvSpPr>
          <p:nvPr>
            <p:ph type="subTitle" idx="1"/>
          </p:nvPr>
        </p:nvSpPr>
        <p:spPr/>
        <p:txBody>
          <a:bodyPr/>
          <a:lstStyle/>
          <a:p>
            <a:endParaRPr lang="ru-RU"/>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endParaRPr lang="ru-RU"/>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endParaRPr lang="ru-RU"/>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endParaRPr lang="ru-RU"/>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8</Words>
  <PresentationFormat>Экран (4:3)</PresentationFormat>
  <Paragraphs>1</Paragraphs>
  <Slides>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4</vt:i4>
      </vt:variant>
    </vt:vector>
  </HeadingPairs>
  <TitlesOfParts>
    <vt:vector size="5" baseType="lpstr">
      <vt:lpstr>Тема Office</vt:lpstr>
      <vt:lpstr>ЖАМБЫЛ ЖЫРЛАРЫ АРҚЫЛЫ ОҚУШЫЛАРҒА ПАТРИОТТЫҚ ТӘРБИЕ БЕРУДІҢ НЕГІЗДЕРІ   Тараз қаласы, Жамбыл атындағы №5 мектеп-гимназиясының  Қазақ тілі мен әдебиеті пәні мұғалімі Керимбаева Динара Жұмағұлқызы    Қақаған қар аралас соғып боран,             Ел үрей, көк найзалы жау торыған.             Байғара, Жамбыл, Ханда  мен туыппын,    Жамбыл деп қойылыпты атым содан,- деп ақынның өзі жырлағандай, тумысынан ұлы дарын иесін өз  елімізде ғана емес, өзге елдерде де қастерлеп, ұлыға балайтыны баршамызға аян[1,274].           Ол кезде Қазақстанның оңтүстік өлкесі, соның ішінде, Жетісу өңірі Қоқан билеушілерінің қол астына бағынышты еді. Зорлық пен қыспаққа шыдамай,  азаттыққа ұмтылғандарды ханның қарулы әскері күшпен басып-жаншып отырған. Күштілердің тізесі батып, таяғы тиіп жүрген елдің аянышты жағдайы болашақ ақынның санасында өшпес із қалдырғаны тарих беттерінен белгілі. Алдымен Қоқан хандығының, соңынан Ресей патшалығының отаршылдық саясатының қыспағында, жергілікті бай-манаптардың қанауында қасірет шеккен халықтың жай-күйін жақсы сезеді. Ел деген -  шапқыншылықтан қорқып, сынаптай сырғып көше беретін халге жеткен. Өлеңдерінің негізгі бағыты әу баста ел жағдайынан басталды десек, ешбір қателеспеген болар едік. Себебі, елмен етене өмір сүріп жүрген ақынды бұл жайттар тысқары қалдырмады.             Көз аштым, сорғалаған қанды көрдім,            Қамыққан қанды жасты жанды көрдім.            Ел көрдім – еңіреп босқан аңды көрдім,            Қойнында Алатаудың зарды көрдім. Жамбылдың бұл жыр жолдарынан еңбекші бұқара халықтың мұңшысы болғанын аңғарамыз. Еңбек адамының аянышты ауыр халі мен қиын да, күрделі тіршілігі ақынның қабырғасын қайыстыра түсті әрине. Оның өлеңдеріндегі ашу мен ыза, өткір тілді пәрменді құрал ретінде қолдана отырып, «бас кеспек болса да, тіл кеспек жоқ» дегенді қағида етеді. .......Жамбыл Жабайұлы салмақты, сабырлы данышпандық қасиеттерімен көзге түскен шешен әрі суырыпсалма ақын.Таза шындыққа келер болсақ – ол өз  заманында қазақ деген ұлттың тұлғасы, көрнекі бейнесі болды. Сол кейіпте тарихқа енді, санамызға сіңді. Біз мұның бәрін сызып, өшіріп тастай алмаймыз, керісінше, нығыздай, бекіте түсуіміз керек. Ұлылар туады, бірақ Жамбыл енді қайталанбайды. Себебі оның болмысы мен жаратылысы бөлек жан. Күні бүгінге дейін және өмір бойы ел баласына айналған дарындыұлдың ұлттық мұраға рухани азық боларлық«Ленинградтық өреніме» келетін болсаңыз, сондай үлкен, әсем қала, неше мың сан адам қоршауда қалды, халық аштан қырылып жатыр деген хабарды естіген кезде, қарт ақынның адамгершілік сезімі толқып, патриоттық рухы өршіп, шын жүректен жыр жолдарын тебірене жырлады. Қасық қандары қалғанша майдан алаңында от пен судың, жалын мен оқтың арасында жүрген әрбір жауынгердің рухын көтеріп, оларды жеңіске жұмылдырып, жетелеген, оларға өзіндік күш пен қайрат берген бұл өлеңді білмейтін қазақ жоқ десек, ешібір артық болмас әрине. Соғыс жылдарында қаншама ерлеріміз Отаны, елі, Отанның ең кішкене бөлшегі отбасы үшін жауға қарсы қан майданда жанталасып күресті [2,https://kk]. Үйінің алдында күні-түні көз ілмей «жарым, балам, қашан келеді екен?» деп отырған анасы, жұбайы, күнде   анасынан «әкеміз қашан келеді?» деп сұрап, әкелерін күтіп жүрген кішкене балалар да олардың  тірі, өлісін білген жоқ, сонда да хат жазумен болды. Сол азаматтардың қаншамасы дүниеден өтті? Талай өмір деген гүлін аша алмаған ер жүректі ерлер, Қозы мен Баян сияқты көкірегінде маздап жанған ыстық махаббат отының жылуына  жылына алмай, арманда кеткен жастар қаншама? Міне, сондықтан осындай сәттерде жары жолдасымен, анасы баласымен, бауыры ағасымен аман-есен қауышып, өз еліне оралу үшін ұйытқы болған осы «Ленинградтық өренім» өлеңінің қоғамда алатын орнын айтып, ауызбен жеткізу мүмкін емес. Ал енді, осы өлеңді  орыс халқы қалай қабылдады десеңізші? Бұны айтпасқа сірә болмас деп ойлаймын. Орыстың үлкен жазушыларының бірі Астафьев өзінің бір шығармаларында Жамбылды мазақ қылады. Қазақтың ақыны, қарны тоқ ақын, кекірігі азып жатып, ерігіп жатып шығарған өлеңдері деп бағалаған. Каверин және тағы басқа да бір орыс жазушылары да осылай бағалаған. Жалпы, біздің ірі дарын иесіне тиісе сөйлеу, кекету, мұқату орыстың  баспасөзі мен қазіргі әдебиетінің үйреншікті сарынына айналған. «Ұлттық сезім - қасиетті сезім» - деп, Бауыржан Момышұлы айтқандай, ел аузында жүрген, санасына сіңген, мәңгіге халық жүрегіне айналған Жамбылдың туындылары өшпес мұра болып қалмақ. Ақынның  шығармалары ішінде кездесетін ұтымды сөздердің қайсыбірін алсақ та, тәрбиелік мәні бар, ұрпаққа рухани азық боларлық дүниелер. "Жамбыл және халық поэзиясы" деген егіз ұғымдар. Акынның сөз өрнегін, суреткерлік келбетін оның жекелеген шығармаларынан ғана іздеу шындыққа жеткізбейді. Жамбыл мұрасын тану, білу - халықтың ғасырлар бойында жасаған өлең мұхитына терендеп бару деген сөз. Ал мұхиттың ол шетінен бұл шетіне дейін "жүзіп" өту — ұзақ сапар... Жамбыл поэзиясында қаһармандық эпосқа тән кең құлаштылық та, тарихи жыр нақтылығы да, ауыз әдебиетінің негізгі тәсілі - әсірелеу де, ертегілік қиял-ғажайып та, төкпе айтысқа тән тапқырлық та, адам өмірінің туғаннан өлгенге дейінгі халін баяндайтын тұрмыс-салттық жыр мен шер де кездеседі.Ғасыр жасаған сөз саңлағы әрі ақын, әрі жырау, әрі жыршы жүгін көтерген. Ол - тіршіліктің мұңы мен мұқтажына, сауалына, әлеуметтік құбылыстарға талдау берген ақын; халықтың арманы мен үмітін заманалар мұнарасынан қарап толғаған жырау. Елдің бастан кешкен тарихи оқиғаларын көркем сомдаған эпикалық аңыздарларды айтушы — жыршы. Ақынның "Жамбыл менің жай атым, халық менің шын атым" деген сөздері - терең анықтаманың дәлелі. Бұдан ақын шығармашылығының халық даналығымен астасып кеткенін аңғаруымызға болады[3,79-82]. Ежелгі ақындық, жыраулық дәстүрде қалыптасқан, не нәрсеге де биік халық мұраты тұрғысынан қарайтын Жамбылдың кеңестік дәуірдегі шығармаларында көне көркемдік тәсіл жүруі табиғи нәрсе. Ақын өз елінде болып жатқан өзгерістерді орындалған арман деп түсінді. Коммунистік партия мен кеңес үкіметінің бағдарламасын, үгіт шақыруларын ол жүзеге асқан іс деп қарады. Сондықтан да ол ежелгі ел қамқоры батырлар мен даналарға бағытталатын інжу-маржан сөздерді замана көсемдеріне арнады. Өзініңайналасындағы сауатты әдеби хатшылардың да, өзге насихатшылардың да төндіре, сендіре айтқан сөздеріне ақынның күмән келтіруі қиын еді. Ол кезде социализм идеясында хат танымайтын Жамбыл ғана емес, жер жүзінің ең зиялы дейтін қайраткерлерінің де біразы имандай сенген болатын. Көрнекті француз жазушысы Ромен Ролланның Жамбыл ақындығының 75 жылдығына орай, "Батыс Альпінің жүрегінен қазақ халқының және жаңа адамзаттың жаршысы Жамбылға туысқандық сәлем жолдаймын" деп телеграмма жіберуі қазақ ақынының орны мен мәнін түсінгендікті көрсетеді емес пе? Кеңес дәуірінде Жамбылды өз тұрғыластарынан оқшау оздырып әкеткен құдірет те оның өлеңдері мен толғауларында — халық әдебиетінде қалыптасқан сөз ақықтарының қайта құлпырып, жаңаша ажармен жарқырауы еді. Ақынның шеберлігі — халық поэзиясының  мұхитында сұрыпталған бейнелеу өрнектерін дәуірдің жетекші идеясына пайдалануында. Оның даңқты толғауларының бірі — "Туған елімдегі" Сталинге арналған: Асқар тау биік дер едім,Ат та шаршап болдырар, Көрініп тұр төбесі.Кездессе жердің белесі... Ақылы дария дер едім,Туған айдай дер едім, Бірақ кейде дарияныңТүнде бар да, күндіз жоқ. Қайырлайды кемесі.Жарық күндей дер едім, Шайқалған жорға дер едім,Күндіз бар да, түнде жоқ... — деп келетін шумақтары мен тіркестері арғы түбі ауыз әдебиеті мен ескі жыраулар шығармаларынан ауысқан "таныс бейтаныс" жолдар. Кезінде жұртшылыққа күшті әсер еткен бұл толғау кеңестік саясатқа орай шығарылған еді. Бұл мысал да "Сөз жауһары халықта" деген қағиданы сипаттайды[4,226-231]. Ақын шығармалары мазмұнының халықтық, демократиялық арнада қалыптасуына ел басындағы осындай ахуал себеп болды. Осындай тізбектермен өріле кеткен сөз оралымдары азамзаттың бойындағы күш-қуаты мен қажыр–қайратын арттыра түспек. Жамбыл өз заманында еңбекші бұқараның мұңшысы болуға бел байлады. Акынның жас кезіндегі өлеңдерінен әлеуметтік сарын мол аңғарылады. Өмір қайшылықтарын ерте танып ойлауы - оның сөздеріне салмақ, ерекше нәр дарытады. Алғашқы шығармасының бірінде ("Шағым") бала Жамбылдың ескіше мектепте оқығысы келмей, молданың үстінен әкесіне жасаған шағымы айтылған: Оқымаймын молдадан,Жем андыған дорбадан. Екі иығын қомдаған.Қайтіп сабақ береді, Бала келсе сабаққа,Айтқаны ішке қонбаған... Жамбыл өзінің алдындағы аға ақындар — Сүйінбай, Майлықожа, Құлыншақ үлгісімен елдегі жадағай пысықтардың, халық үшін қызмет етпейтін мақтаншақ, екі-жүзділердің кылығын өткір әшкерелейді ("Біреулер қарасөзді қамшы қылып, куды мініп, құланды құрықтап жүр"). Еңбек адамының аянышты, ауыр тіршілігіне ақынның қабырғасы қайысып, жаны ашиды. Ақынның қай шығармасын алып қарасақ та, ондағы жыр жолдарынан патриоттық сезімнің нышандарын байқау қиын емес деп ойлаймын.  "Жылқышыға" деген өлеңде байдың малын баққан кедейдің баянсыз қаракеті көрсетіледі. Сары түнге сарылып, кірпік ілмей,  Салқын күзде бір жылыүйді білмей.  Сахарада салақтап күндіз-түні,  Бұралқы ит пен малшының сиқы бірдей. "Кедей күйі" өлеңінде жарып киім кимейтін, тойып тамақ жемейтін кедей балаларының аянышты халі бейнеленген. Шығармада төңкеріске дейінгі кедей басындағы жоқшылық, шарасыздық, панасыздық қасіреті  сипатталған. Дегенмен де, осы өлең жолдарындағы аянышты қасиеттерге баулитын сөздердің өзі әрбір адамға елеулі ой салмай ма?  Қайтіп жаның ашымас,  Неткен заман қатыбас  Еткен еңбек, төккен тер,  Қалай түкке татымас... Ақынның бұл дәуірдегі өлеңдерінің бірсыпырасында елді жеген пасық би, болыстың жағымсыз қылықтары шенеледі. Ақын ұлықтар алдында боранды күнгі қамысша жапырылатындарды өткір тілмен мысқылдайды, "бас кеспек болса да, тіл кеспек жоқ" дегенді қағида тұтады. Еңбекші көпшіліктің өмірлік мүддесін жақсы түсініп, шығармаларын ел мақсатымен ұштастыруы Жамбылдың өміршең өнер жолын таңдай алғандығын көрсетеді.Жамбылдың төңкеріске дейінгі өлең-жырларының көбі дер кезінде жазылып қалмағандықтан ұмыт болған. Кейін, кеңестік дәуірде, ақынның есіне түсіргендері әр кезде түрлі жағдайға байланысты шығарылған өлеңдердің жұрнағы ғана. Соның өзінде де ол шығармалардан Жамбылдың алғыр ойы, шалымды тілі, өлеуметтік маңызды мәселелерге үн қатып отырған ірі ақын болғаны анық байқалады.  Сондай туындылардың бірқатары 1916 жылы қазақ жігіттерін майданның қара жұмысына алу туралы патша жарлығы шыққан аласапыран кезде айтылган ("Патша өмірі тарылды", "Зілді бұйрық" "Халықтың еркі кетті баласынан", "Халық кегі").Қазақ елінің тұс-тұсынан аңдыздаған жаулаушы күштердің жалпы мінездемесін жырда анық берген.Бұл арада тарихи-әлеуметтік ахуал мейлінше нақтылы. Бұрыннан Жетісуға бауыр басып калған Қоқан әкімшілігінің әрекеті ақындық тілмен сипатталған. Бұрынғы қожа Құдияр,Мыстан керней тарттырып, Қазанатын мінісіп,Соғыспақ боп патшамен Қомпаң-компаң желісіп,Қапалдан тосып, бір шықты. Жағасыз көйлек киісіп,Қарсы атылған зеңбірек, Көк шай салын, су ішін,Қолдан туын жүлдырып, Перен мылтык аттырып,Қорған сапын бүлдіріп, Қайта қашып бүрлікті. Сол кездегі қазақ ауылдарының көсемдері тар кезеңде ақыл, қайрат таппай, өзінің жанын сауғалап, ел мүддесін ұмытып кеткендіктерін шыншыл ақын Жамбыл әділ әшкерелей отырып, қазақ елінің әрбір азаматына үндеу айтып тұрғанмен пара – пар.Осындай жүрегін жарып шыққан сөздері арқылы қазақ елін өжеттілік ісетрге бағыттайды[5,292]. Ақынның бірқатар шығармаларының ішінде жастарды партиоттық рухта тәрбиелейтін поэмалық туындылары деп айтуымызға да болады. Әрбір тармағындағы өрілген сөз тізбектері ер азаматтың бойындағы асыл қасиеттерді даралап көрсете түседі. Жаудан корқыпқашқан, тоз-тозы шыққан қазақ ауылдарының паналаған жерлеріне дейін шығармада дәл баяндалған. Сұраншы батырдың руы — Шапыраштыныңәлеуметтік жағдайын ақын тайға таңба басқандай әйгілеп береді. Шапырашты елінің қонысы тар, малға кедей екендігін, тіпті Сұраншының өзі тапшылық қыспағында күн кешкенін дастаншы жасырмайды: Арыстан жүрек СұраншыЖаз жайлауы Үшқоңыр, Шыңда жатыр алыста.Қыс көшеді Арысқа. Оны шыңға шығарған —Шапырашты аз ата, Қонысы жоқ, қол қысқа.Үлы жүзде туысқа... Сұраншы батырдың ата-тегін, батырлықәулетін мақтаныш етіп айта келіп, олардың қиын-қыстау кездерде бүкіл елдің намысын қорғап келген айбатына тоқталады, сондай елдердің кедейліктен көшуге көлік таба алмай қала беретіндіктерін баяндайды. Ақын халықтың анық досы кім, жауы кім деген мәселеге сара көңілмен талдау жасайды. "Сұраншы батырда" ол оқиғалардың таптық, әлеуметтік астарын әдемі бағдарлайды, аласапыран жағдай туғанда, халықтың дағдарып, кімнен жақсылық іздерін білмей қалған кезеңін "Жаудан күту жақсылық — зарыққанның салдары; байдан күту жақсылық — тарыққанның салдары" деген нақыл сөздермен ұтымды сипаттайды[6,630]. "Сұраншы батыр" шежіре-тарихтың қатпарлы сырларын тануға мүмкіндік береді, тарихшыларға қажет бағалы мағлұматтар да ұсынады. Жырда қырғыз ханы Орманның қанкүйлі әрекеттері, Құдияр ханмен ымыраласып, бейбіт қазақ ауылдарын талағаны құжатқа бергісіз шындық болып елестейді. Қоқанды құрткан Құдияр,  Патшаға карсы тұратын,  Қуаты жоқ бойында.  Қырғызды қанға батырған, Әркімге бір сатылған,  Орман хан бар қолында:  Патшадан бұрын алайық,  Қаяақты барып талайык,  Достан мақсат ойында... Жырдың екінші бөлігінде Сұраншыны өлтірмек боп, балағаттап хат жазып, соғысқа шақыратын да осы Орман хан болады. Дастанда қоңсылас, туыс қырғыз халқы мен Орман хан саясаты екі басқа екені айқын көрсетілген.Дастанның соңы негізінде дәстүрлі эпикалық аңыздардың сарынына үйлес. Орман ханның батырларымен шайқаста Сұраншы жауларын мұқата біледі, ауыр жарақаттанса да, өз еліне аман келеді. Тарихтағы Сұраншыға дастандағы Сұраншының ұқсайтын да, мүлде алшақ кететін де жері бар. Ең ғажабы — сол "өзгертіліп" алынған жерлер жырдың неғүрлым әсерлі тұстары болып саналады. Эпикалық жинақтау дегеннің заңдылығы осы. Әсіресе сол тұстарда жігерлілік пен өжеттілік қасиеттерге ерекше басымдық жасайды [7,349]. Ал, "Өтеген батыр" жырындаӨтеген есімі мен оның еңбегі Жетісу қазақтарының санасында мықты сақталғанын айқындайтын деректер көп. Мәселен, ел аузынан "Өтегеннің тууы", "Өтегеннің батырлығы", "Қоныс іздеуі", "Өтегеннің келешекті болжауы", "Жорықта", "Өтеген мен Сабалақ", "Абылайдың Өтеген өлгенде келуі", "Қарадан хан туады" деген деректерге сүйенетінін аңғару қиын емес. Ақынның  өлеңінің басым бөлігі ел азаматтарына деген сенімін, өз Отанына деген сүйіспеншілігінарттыруға арналғанын байқай аламыз.Жамбыл барынша ер –азаматтардың бойына қайрат қосып, жігерлендіріп отырды.Оның өлеңінен ерекше патриотизммен құштарлықты анық байқай аламыз. Жамбылдың эпикалық сарында жазған шығармаларында ер азаматтардың бойында кездесетін намысшылдық пен өршілдік, шыдамдылық пен төзімділік сияқты дара қасиеттері арқылы бүгінгі жас ұрпақты патриоттық рухта тәрбиелеуге жол сілтейтін сара жолдар көптеп кездеседі. Әрине, енді Жамбыл екінші рет туылмайды, бірақ соның артындағы өшпес ізін  жалғастыратын өскелең ұрпаққа өмірлік тағылым ретінде қалдырған ұтымды шығармаларын өмір бойы насихатттау - ол біздің перзенттік парызымыз деп түсінеміз.   </vt:lpstr>
      <vt:lpstr>Слайд 2</vt:lpstr>
      <vt:lpstr>Слайд 3</vt:lpstr>
      <vt:lpstr>Слайд 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ЖАМБЫЛ ЖЫРЛАРЫ АРҚЫЛЫ ОҚУШЫЛАРҒА ПАТРИОТТЫҚ ТӘРБИЕ БЕРУДІҢ НЕГІЗДЕРІ   Тараз қаласы, Жамбыл атындағы №5 мектеп-гимназиясының  Қазақ тілі мен әдебиеті пәні мұғалімі Керимбаева Динара Жұмағұлқызы    Қақаған қар аралас соғып боран,             Ел үрей, көк найзалы жау торыған.             Байғара, Жамбыл, Ханда  мен туыппын,    Жамбыл деп қойылыпты атым содан,- деп ақынның өзі жырлағандай, тумысынан ұлы дарын иесін өз  елімізде ғана емес, өзге елдерде де қастерлеп, ұлыға балайтыны баршамызға аян[1,274].           Ол кезде Қазақстанның оңтүстік өлкесі, соның ішінде, Жетісу өңірі Қоқан билеушілерінің қол астына бағынышты еді. Зорлық пен қыспаққа шыдамай,  азаттыққа ұмтылғандарды ханның қарулы әскері күшпен басып-жаншып отырған. Күштілердің тізесі батып, таяғы тиіп жүрген елдің аянышты жағдайы болашақ ақынның санасында өшпес із қалдырғаны тарих беттерінен белгілі. Алдымен Қоқан хандығының, соңынан Ресей патшалығының отаршылдық саясатының қыспағында, жергілікті бай-манаптардың қанауында қасірет шеккен халықтың жай-күйін жақсы сезеді. Ел деген -  шапқыншылықтан қорқып, сынаптай сырғып көше беретін халге жеткен. Өлеңдерінің негізгі бағыты әу баста ел жағдайынан басталды десек, ешбір қателеспеген болар едік. Себебі, елмен етене өмір сүріп жүрген ақынды бұл жайттар тысқары қалдырмады.             Көз аштым, сорғалаған қанды көрдім,            Қамыққан қанды жасты жанды көрдім.            Ел көрдім – еңіреп босқан аңды көрдім,            Қойнында Алатаудың зарды көрдім. Жамбылдың бұл жыр жолдарынан еңбекші бұқара халықтың мұңшысы болғанын аңғарамыз. Еңбек адамының аянышты ауыр халі мен қиын да, күрделі тіршілігі ақынның қабырғасын қайыстыра түсті әрине. Оның өлеңдеріндегі ашу мен ыза, өткір тілді пәрменді құрал ретінде қолдана отырып, «бас кеспек болса да, тіл кеспек жоқ» дегенді қағида етеді. .......Жамбыл Жабайұлы салмақты, сабырлы данышпандық қасиеттерімен көзге түскен шешен әрі суырыпсалма ақын.Таза шындыққа келер болсақ – ол өз  заманында қазақ деген ұлттың тұлғасы, көрнекі бейнесі болды. Сол кейіпте тарихқа енді, санамызға сіңді. Біз мұның бәрін сызып, өшіріп тастай алмаймыз, керісінше, нығыздай, бекіте түсуіміз керек. Ұлылар туады, бірақ Жамбыл енді қайталанбайды. Себебі оның болмысы мен жаратылысы бөлек жан. Күні бүгінге дейін және өмір бойы ел баласына айналған дарындыұлдың ұлттық мұраға рухани азық боларлық«Ленинградтық өреніме» келетін болсаңыз, сондай үлкен, әсем қала, неше мың сан адам қоршауда қалды, халық аштан қырылып жатыр деген хабарды естіген кезде, қарт ақынның адамгершілік сезімі толқып, патриоттық рухы өршіп, шын жүректен жыр жолдарын тебірене жырлады. Қасық қандары қалғанша майдан алаңында от пен судың, жалын мен оқтың арасында жүрген әрбір жауынгердің рухын көтеріп, оларды жеңіске жұмылдырып, жетелеген, оларға өзіндік күш пен қайрат берген бұл өлеңді білмейтін қазақ жоқ десек, ешібір артық болмас әрине. Соғыс жылдарында қаншама ерлеріміз Отаны, елі, Отанның ең кішкене бөлшегі отбасы үшін жауға қарсы қан майданда жанталасып күресті [2,https://kk]. Үйінің алдында күні-түні көз ілмей «жарым, балам, қашан келеді екен?» деп отырған анасы, жұбайы, күнде   анасынан «әкеміз қашан келеді?» деп сұрап, әкелерін күтіп жүрген кішкене балалар да олардың  тірі, өлісін білген жоқ, сонда да хат жазумен болды. Сол азаматтардың қаншамасы дүниеден өтті? Талай өмір деген гүлін аша алмаған ер жүректі ерлер, Қозы мен Баян сияқты көкірегінде маздап жанған ыстық махаббат отының жылуына  жылына алмай, арманда кеткен жастар қаншама? Міне, сондықтан осындай сәттерде жары жолдасымен, анасы баласымен, бауыры ағасымен аман-есен қауышып, өз еліне оралу үшін ұйытқы болған осы «Ленинградтық өренім» өлеңінің қоғамда алатын орнын айтып, ауызбен жеткізу мүмкін емес. Ал енді, осы өлеңді  орыс халқы қалай қабылдады десеңізші? Бұны айтпасқа сірә болмас деп ойлаймын. Орыстың үлкен жазушыларының бірі Астафьев өзінің бір шығармаларында Жамбылды мазақ қылады. Қазақтың ақыны, қарны тоқ ақын, кекірігі азып жатып, ерігіп жатып шығарған өлеңдері деп бағалаған. Каверин және тағы басқа да бір орыс жазушылары да осылай бағалаған. Жалпы, біздің ірі дарын иесіне тиісе сөйлеу, кекету, мұқату орыстың  баспасөзі мен қазіргі әдебиетінің үйреншікті сарынына айналған. «Ұлттық сезім - қасиетті сезім» - деп, Бауыржан Момышұлы айтқандай, ел аузында жүрген, санасына сіңген, мәңгіге халық жүрегіне айналған Жамбылдың туындылары өшпес мұра болып қалмақ. Ақынның  шығармалары ішінде кездесетін ұтымды сөздердің қайсыбірін алсақ та, тәрбиелік мәні бар, ұрпаққа рухани азық боларлық дүниелер. "Жамбыл және халық поэзиясы" деген егіз ұғымдар. Акынның сөз өрнегін, суреткерлік келбетін оның жекелеген шығармаларынан ғана іздеу шындыққа жеткізбейді. Жамбыл мұрасын тану, білу - халықтың ғасырлар бойында жасаған өлең мұхитына терендеп бару деген сөз. Ал мұхиттың ол шетінен бұл шетіне дейін "жүзіп" өту — ұзақ сапар... Жамбыл поэзиясында қаһармандық эпосқа тән кең құлаштылық та, тарихи жыр нақтылығы да, ауыз әдебиетінің негізгі тәсілі - әсірелеу де, ертегілік қиял-ғажайып та, төкпе айтысқа тән тапқырлық та, адам өмірінің туғаннан өлгенге дейінгі халін баяндайтын тұрмыс-салттық жыр мен шер де кездеседі.Ғасыр жасаған сөз саңлағы әрі ақын, әрі жырау, әрі жыршы жүгін көтерген. Ол - тіршіліктің мұңы мен мұқтажына, сауалына, әлеуметтік құбылыстарға талдау берген ақын; халықтың арманы мен үмітін заманалар мұнарасынан қарап толғаған жырау. Елдің бастан кешкен тарихи оқиғаларын көркем сомдаған эпикалық аңыздарларды айтушы — жыршы. Ақынның "Жамбыл менің жай атым, халық менің шын атым" деген сөздері - терең анықтаманың дәлелі. Бұдан ақын шығармашылығының халық даналығымен астасып кеткенін аңғаруымызға болады[3,79-82]. Ежелгі ақындық, жыраулық дәстүрде қалыптасқан, не нәрсеге де биік халық мұраты тұрғысынан қарайтын Жамбылдың кеңестік дәуірдегі шығармаларында көне көркемдік тәсіл жүруі табиғи нәрсе. Ақын өз елінде болып жатқан өзгерістерді орындалған арман деп түсінді. Коммунистік партия мен кеңес үкіметінің бағдарламасын, үгіт шақыруларын ол жүзеге асқан іс деп қарады. Сондықтан да ол ежелгі ел қамқоры батырлар мен даналарға бағытталатын інжу-маржан сөздерді замана көсемдеріне арнады. Өзініңайналасындағы сауатты әдеби хатшылардың да, өзге насихатшылардың да төндіре, сендіре айтқан сөздеріне ақынның күмән келтіруі қиын еді. Ол кезде социализм идеясында хат танымайтын Жамбыл ғана емес, жер жүзінің ең зиялы дейтін қайраткерлерінің де біразы имандай сенген болатын. Көрнекті француз жазушысы Ромен Ролланның Жамбыл ақындығының 75 жылдығына орай, "Батыс Альпінің жүрегінен қазақ халқының және жаңа адамзаттың жаршысы Жамбылға туысқандық сәлем жолдаймын" деп телеграмма жіберуі қазақ ақынының орны мен мәнін түсінгендікті көрсетеді емес пе? Кеңес дәуірінде Жамбылды өз тұрғыластарынан оқшау оздырып әкеткен құдірет те оның өлеңдері мен толғауларында — халық әдебиетінде қалыптасқан сөз ақықтарының қайта құлпырып, жаңаша ажармен жарқырауы еді. Ақынның шеберлігі — халық поэзиясының  мұхитында сұрыпталған бейнелеу өрнектерін дәуірдің жетекші идеясына пайдалануында. Оның даңқты толғауларының бірі — "Туған елімдегі" Сталинге арналған: Асқар тау биік дер едім,Ат та шаршап болдырар, Көрініп тұр төбесі.Кездессе жердің белесі... Ақылы дария дер едім,Туған айдай дер едім, Бірақ кейде дарияныңТүнде бар да, күндіз жоқ. Қайырлайды кемесі.Жарық күндей дер едім, Шайқалған жорға дер едім,Күндіз бар да, түнде жоқ... — деп келетін шумақтары мен тіркестері арғы түбі ауыз әдебиеті мен ескі жыраулар шығармаларынан ауысқан "таныс бейтаныс" жолдар. Кезінде жұртшылыққа күшті әсер еткен бұл толғау кеңестік саясатқа орай шығарылған еді. Бұл мысал да "Сөз жауһары халықта" деген қағиданы сипаттайды[4,226-231]. Ақын шығармалары мазмұнының халықтық, демократиялық арнада қалыптасуына ел басындағы осындай ахуал себеп болды. Осындай тізбектермен өріле кеткен сөз оралымдары азамзаттың бойындағы күш-қуаты мен қажыр–қайратын арттыра түспек. Жамбыл өз заманында еңбекші бұқараның мұңшысы болуға бел байлады. Акынның жас кезіндегі өлеңдерінен әлеуметтік сарын мол аңғарылады. Өмір қайшылықтарын ерте танып ойлауы - оның сөздеріне салмақ, ерекше нәр дарытады. Алғашқы шығармасының бірінде ("Шағым") бала Жамбылдың ескіше мектепте оқығысы келмей, молданың үстінен әкесіне жасаған шағымы айтылған: Оқымаймын молдадан,Жем андыған дорбадан. Екі иығын қомдаған.Қайтіп сабақ береді, Бала келсе сабаққа,Айтқаны ішке қонбаған... Жамбыл өзінің алдындағы аға ақындар — Сүйінбай, Майлықожа, Құлыншақ үлгісімен елдегі жадағай пысықтардың, халық үшін қызмет етпейтін мақтаншақ, екі-жүзділердің кылығын өткір әшкерелейді ("Біреулер қарасөзді қамшы қылып, куды мініп, құланды құрықтап жүр"). Еңбек адамының аянышты, ауыр тіршілігіне ақынның қабырғасы қайысып, жаны ашиды. Ақынның қай шығармасын алып қарасақ та, ондағы жыр жолдарынан патриоттық сезімнің нышандарын байқау қиын емес деп ойлаймын.  "Жылқышыға" деген өлеңде байдың малын баққан кедейдің баянсыз қаракеті көрсетіледі. Сары түнге сарылып, кірпік ілмей,  Салқын күзде бір жылыүйді білмей.  Сахарада салақтап күндіз-түні,  Бұралқы ит пен малшының сиқы бірдей. "Кедей күйі" өлеңінде жарып киім кимейтін, тойып тамақ жемейтін кедей балаларының аянышты халі бейнеленген. Шығармада төңкеріске дейінгі кедей басындағы жоқшылық, шарасыздық, панасыздық қасіреті  сипатталған. Дегенмен де, осы өлең жолдарындағы аянышты қасиеттерге баулитын сөздердің өзі әрбір адамға елеулі ой салмай ма?  Қайтіп жаның ашымас,  Неткен заман қатыбас  Еткен еңбек, төккен тер,  Қалай түкке татымас... Ақынның бұл дәуірдегі өлеңдерінің бірсыпырасында елді жеген пасық би, болыстың жағымсыз қылықтары шенеледі. Ақын ұлықтар алдында боранды күнгі қамысша жапырылатындарды өткір тілмен мысқылдайды, "бас кеспек болса да, тіл кеспек жоқ" дегенді қағида тұтады. Еңбекші көпшіліктің өмірлік мүддесін жақсы түсініп, шығармаларын ел мақсатымен ұштастыруы Жамбылдың өміршең өнер жолын таңдай алғандығын көрсетеді.Жамбылдың төңкеріске дейінгі өлең-жырларының көбі дер кезінде жазылып қалмағандықтан ұмыт болған. Кейін, кеңестік дәуірде, ақынның есіне түсіргендері әр кезде түрлі жағдайға байланысты шығарылған өлеңдердің жұрнағы ғана. Соның өзінде де ол шығармалардан Жамбылдың алғыр ойы, шалымды тілі, өлеуметтік маңызды мәселелерге үн қатып отырған ірі ақын болғаны анық байқалады.  Сондай туындылардың бірқатары 1916 жылы қазақ жігіттерін майданның қара жұмысына алу туралы патша жарлығы шыққан аласапыран кезде айтылган ("Патша өмірі тарылды", "Зілді бұйрық" "Халықтың еркі кетті баласынан", "Халық кегі").Қазақ елінің тұс-тұсынан аңдыздаған жаулаушы күштердің жалпы мінездемесін жырда анық берген.Бұл арада тарихи-әлеуметтік ахуал мейлінше нақтылы. Бұрыннан Жетісуға бауыр басып калған Қоқан әкімшілігінің әрекеті ақындық тілмен сипатталған. Бұрынғы қожа Құдияр,Мыстан керней тарттырып, Қазанатын мінісіп,Соғыспақ боп патшамен Қомпаң-компаң желісіп,Қапалдан тосып, бір шықты. Жағасыз көйлек киісіп,Қарсы атылған зеңбірек, Көк шай салын, су ішін,Қолдан туын жүлдырып, Перен мылтык аттырып,Қорған сапын бүлдіріп, Қайта қашып бүрлікті. Сол кездегі қазақ ауылдарының көсемдері тар кезеңде ақыл, қайрат таппай, өзінің жанын сауғалап, ел мүддесін ұмытып кеткендіктерін шыншыл ақын Жамбыл әділ әшкерелей отырып, қазақ елінің әрбір азаматына үндеу айтып тұрғанмен пара – пар.Осындай жүрегін жарып шыққан сөздері арқылы қазақ елін өжеттілік ісетрге бағыттайды[5,292]. Ақынның бірқатар шығармаларының ішінде жастарды партиоттық рухта тәрбиелейтін поэмалық туындылары деп айтуымызға да болады. Әрбір тармағындағы өрілген сөз тізбектері ер азаматтың бойындағы асыл қасиеттерді даралап көрсете түседі. Жаудан корқыпқашқан, тоз-тозы шыққан қазақ ауылдарының паналаған жерлеріне дейін шығармада дәл баяндалған. Сұраншы батырдың руы — Шапыраштыныңәлеуметтік жағдайын ақын тайға таңба басқандай әйгілеп береді. Шапырашты елінің қонысы тар, малға кедей екендігін, тіпті Сұраншының өзі тапшылық қыспағында күн кешкенін дастаншы жасырмайды: Арыстан жүрек СұраншыЖаз жайлауы Үшқоңыр, Шыңда жатыр алыста.Қыс көшеді Арысқа. Оны шыңға шығарған —Шапырашты аз ата, Қонысы жоқ, қол қысқа.Үлы жүзде туысқа... Сұраншы батырдың ата-тегін, батырлықәулетін мақтаныш етіп айта келіп, олардың қиын-қыстау кездерде бүкіл елдің намысын қорғап келген айбатына тоқталады, сондай елдердің кедейліктен көшуге көлік таба алмай қала беретіндіктерін баяндайды. Ақын халықтың анық досы кім, жауы кім деген мәселеге сара көңілмен талдау жасайды. "Сұраншы батырда" ол оқиғалардың таптық, әлеуметтік астарын әдемі бағдарлайды, аласапыран жағдай туғанда, халықтың дағдарып, кімнен жақсылық іздерін білмей қалған кезеңін "Жаудан күту жақсылық — зарыққанның салдары; байдан күту жақсылық — тарыққанның салдары" деген нақыл сөздермен ұтымды сипаттайды[6,630]. "Сұраншы батыр" шежіре-тарихтың қатпарлы сырларын тануға мүмкіндік береді, тарихшыларға қажет бағалы мағлұматтар да ұсынады. Жырда қырғыз ханы Орманның қанкүйлі әрекеттері, Құдияр ханмен ымыраласып, бейбіт қазақ ауылдарын талағаны құжатқа бергісіз шындық болып елестейді. Қоқанды құрткан Құдияр,  Патшаға карсы тұратын,  Қуаты жоқ бойында.  Қырғызды қанға батырған, Әркімге бір сатылған,  Орман хан бар қолында:  Патшадан бұрын алайық,  Қаяақты барып талайык,  Достан мақсат ойында... Жырдың екінші бөлігінде Сұраншыны өлтірмек боп, балағаттап хат жазып, соғысқа шақыратын да осы Орман хан болады. Дастанда қоңсылас, туыс қырғыз халқы мен Орман хан саясаты екі басқа екені айқын көрсетілген.Дастанның соңы негізінде дәстүрлі эпикалық аңыздардың сарынына үйлес. Орман ханның батырларымен шайқаста Сұраншы жауларын мұқата біледі, ауыр жарақаттанса да, өз еліне аман келеді. Тарихтағы Сұраншыға дастандағы Сұраншының ұқсайтын да, мүлде алшақ кететін де жері бар. Ең ғажабы — сол "өзгертіліп" алынған жерлер жырдың неғүрлым әсерлі тұстары болып саналады. Эпикалық жинақтау дегеннің заңдылығы осы. Әсіресе сол тұстарда жігерлілік пен өжеттілік қасиеттерге ерекше басымдық жасайды [7,349]. Ал, "Өтеген батыр" жырындаӨтеген есімі мен оның еңбегі Жетісу қазақтарының санасында мықты сақталғанын айқындайтын деректер көп. Мәселен, ел аузынан "Өтегеннің тууы", "Өтегеннің батырлығы", "Қоныс іздеуі", "Өтегеннің келешекті болжауы", "Жорықта", "Өтеген мен Сабалақ", "Абылайдың Өтеген өлгенде келуі", "Қарадан хан туады" деген деректерге сүйенетінін аңғару қиын емес. Ақынның  өлеңінің басым бөлігі ел азаматтарына деген сенімін, өз Отанына деген сүйіспеншілігінарттыруға арналғанын байқай аламыз.Жамбыл барынша ер –азаматтардың бойына қайрат қосып, жігерлендіріп отырды.Оның өлеңінен ерекше патриотизммен құштарлықты анық байқай аламыз. Жамбылдың эпикалық сарында жазған шығармаларында ер азаматтардың бойында кездесетін намысшылдық пен өршілдік, шыдамдылық пен төзімділік сияқты дара қасиеттері арқылы бүгінгі жас ұрпақты патриоттық рухта тәрбиелеуге жол сілтейтін сара жолдар көптеп кездеседі. Әрине, енді Жамбыл екінші рет туылмайды, бірақ соның артындағы өшпес ізін  жалғастыратын өскелең ұрпаққа өмірлік тағылым ретінде қалдырған ұтымды шығармаларын өмір бойы насихатттау - ол біздің перзенттік парызымыз деп түсінеміз.   </dc:title>
  <cp:lastModifiedBy>Qazaqstan</cp:lastModifiedBy>
  <cp:revision>1</cp:revision>
  <dcterms:modified xsi:type="dcterms:W3CDTF">2021-05-27T13:18:06Z</dcterms:modified>
</cp:coreProperties>
</file>