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5" r:id="rId1"/>
  </p:sldMasterIdLst>
  <p:sldIdLst>
    <p:sldId id="268" r:id="rId2"/>
    <p:sldId id="270" r:id="rId3"/>
    <p:sldId id="281" r:id="rId4"/>
    <p:sldId id="301" r:id="rId5"/>
    <p:sldId id="308" r:id="rId6"/>
    <p:sldId id="286" r:id="rId7"/>
    <p:sldId id="259" r:id="rId8"/>
    <p:sldId id="288" r:id="rId9"/>
    <p:sldId id="300" r:id="rId10"/>
    <p:sldId id="303" r:id="rId11"/>
    <p:sldId id="309" r:id="rId12"/>
    <p:sldId id="304" r:id="rId13"/>
    <p:sldId id="310" r:id="rId14"/>
    <p:sldId id="267" r:id="rId15"/>
    <p:sldId id="278" r:id="rId16"/>
    <p:sldId id="296" r:id="rId17"/>
  </p:sldIdLst>
  <p:sldSz cx="9144000" cy="6858000" type="screen4x3"/>
  <p:notesSz cx="6888163" cy="100203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0E3FDE45-AF77-4B5C-9715-49D594BDF05E}" styleName="Светлый стиль 1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Светлый стиль 2 —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88009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5834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0551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51331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05042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0437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4161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80378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33834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0680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595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60994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\Desktop\Аудандық вебинар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63828"/>
            <a:ext cx="3672408" cy="20564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одзаголовок 2"/>
          <p:cNvSpPr txBox="1">
            <a:spLocks/>
          </p:cNvSpPr>
          <p:nvPr/>
        </p:nvSpPr>
        <p:spPr>
          <a:xfrm>
            <a:off x="179512" y="291728"/>
            <a:ext cx="4059560" cy="126062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Облыстық дәріс оқу сабағы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lang="kk-KZ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23.09.2021ж.</a:t>
            </a: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entury Gothic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043608" y="2492896"/>
            <a:ext cx="6984775" cy="1908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94C600"/>
              </a:buClr>
              <a:defRPr/>
            </a:pPr>
            <a:r>
              <a:rPr lang="ru-RU" sz="32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әтін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сауаттылығын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дамыту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4C600"/>
              </a:buClr>
              <a:defRPr/>
            </a:pPr>
            <a:endParaRPr lang="kk-KZ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4C600"/>
              </a:buClr>
              <a:defRPr/>
            </a:pPr>
            <a:endParaRPr lang="kk-KZ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buClr>
                <a:srgbClr val="94C600"/>
              </a:buClr>
              <a:defRPr/>
            </a:pPr>
            <a:endParaRPr lang="ru-RU" b="1" i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179512" y="4293096"/>
            <a:ext cx="4536504" cy="12606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rgbClr val="42424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600" kern="12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76000"/>
              <a:buFont typeface="Wingdings 2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Куанова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Арманай</a:t>
            </a: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ru-RU" sz="1800" b="1" i="0" u="none" strike="noStrike" kern="120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Тулебаевна</a:t>
            </a: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                                     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kk-KZ" sz="18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Байзақ ауданы </a:t>
            </a:r>
            <a:r>
              <a:rPr kumimoji="0" lang="ru-RU" sz="18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№1 </a:t>
            </a:r>
            <a:r>
              <a:rPr kumimoji="0" lang="kk-KZ" sz="18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мектеп –гимназиясы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r>
              <a:rPr kumimoji="0" lang="kk-KZ" sz="1800" b="0" i="1" u="none" strike="noStrike" kern="120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қазақ тілі мен әдебиеті пәнінің мұғалімі</a:t>
            </a:r>
            <a:endParaRPr kumimoji="0" lang="ru-RU" sz="1800" b="0" i="1" u="none" strike="noStrike" kern="120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rgbClr val="94C600"/>
              </a:buClr>
              <a:buSzPct val="76000"/>
              <a:buFont typeface="Wingdings 2" pitchFamily="18" charset="2"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424242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066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51520" y="116632"/>
            <a:ext cx="88924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бастапқы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идеялар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ақпараттарды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сақтай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көлемін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ықшамдау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өңдеу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98350" y="908720"/>
            <a:ext cx="820891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оқырманды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идеясымен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таныстыру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түпнұсқаны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оқуға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кететін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үнемдеу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506218"/>
              </p:ext>
            </p:extLst>
          </p:nvPr>
        </p:nvGraphicFramePr>
        <p:xfrm>
          <a:off x="284453" y="2492896"/>
          <a:ext cx="8473280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73280"/>
              </a:tblGrid>
              <a:tr h="341619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Түпнұсқа</a:t>
                      </a:r>
                      <a:r>
                        <a:rPr lang="ru-RU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</a:t>
                      </a:r>
                      <a:endParaRPr lang="ru-RU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1619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err="1" smtClean="0"/>
                        <a:t>Ұлттық</a:t>
                      </a:r>
                      <a:r>
                        <a:rPr lang="ru-RU" b="1" i="1" dirty="0" smtClean="0"/>
                        <a:t> </a:t>
                      </a:r>
                      <a:r>
                        <a:rPr lang="ru-RU" b="1" i="1" dirty="0" err="1" smtClean="0"/>
                        <a:t>тағамдардың</a:t>
                      </a:r>
                      <a:r>
                        <a:rPr lang="ru-RU" b="1" i="1" dirty="0" smtClean="0"/>
                        <a:t> </a:t>
                      </a:r>
                      <a:r>
                        <a:rPr lang="ru-RU" b="1" i="1" dirty="0" err="1" smtClean="0"/>
                        <a:t>пайдасы</a:t>
                      </a:r>
                      <a:endParaRPr lang="ru-RU" b="1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269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744" u="none" dirty="0" smtClean="0">
                          <a:effectLst/>
                        </a:rPr>
                        <a:t>  </a:t>
                      </a:r>
                      <a:r>
                        <a:rPr lang="kk-KZ" sz="20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халқы асты жоғары бағалап, қадірлей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білген. Сондықтан қазақтар </a:t>
                      </a:r>
                      <a:r>
                        <a:rPr lang="kk-KZ" sz="20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 қажеттіліктерінің ішінде тағамды жоғары қойған.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«Астан үлкен емессің», «Ерді қорласаң састырар,асты қорласаң құстырар» деген секілді ескертпе сөздер, мақал–мәтелдер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осының дәлелі. Қай заманда, қалай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айтылғанына қарамастан, халық асты</a:t>
                      </a:r>
                      <a:r>
                        <a:rPr lang="kk-KZ" sz="20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құрметтеудің жолын</a:t>
                      </a:r>
                      <a:r>
                        <a:rPr lang="kk-KZ" sz="20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оны әзірлеудің</a:t>
                      </a:r>
                      <a:r>
                        <a:rPr lang="kk-KZ" sz="2000" u="non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20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көзін, ретін таба білген.</a:t>
                      </a:r>
                      <a:endParaRPr lang="ru-RU" sz="1800" u="non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6477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/>
                        <a:t> </a:t>
                      </a:r>
                      <a:r>
                        <a:rPr lang="kk-KZ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Жинақы мәтін</a:t>
                      </a:r>
                      <a:endParaRPr lang="kk-KZ" b="0" dirty="0" smtClean="0">
                        <a:solidFill>
                          <a:schemeClr val="tx1"/>
                        </a:solidFill>
                        <a:latin typeface="+mn-lt"/>
                        <a:cs typeface="+mn-cs"/>
                      </a:endParaRPr>
                    </a:p>
                    <a:p>
                      <a:pPr algn="ctr"/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________________________________________________________________________________________________________________________________________________________________________________________________________________________</a:t>
                      </a:r>
                      <a:endParaRPr lang="kk-KZ" sz="18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251520" y="1947319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танысып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құрастырыңыз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3744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2880250"/>
              </p:ext>
            </p:extLst>
          </p:nvPr>
        </p:nvGraphicFramePr>
        <p:xfrm>
          <a:off x="428967" y="1556792"/>
          <a:ext cx="8473280" cy="3931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473280"/>
              </a:tblGrid>
              <a:tr h="319857">
                <a:tc>
                  <a:txBody>
                    <a:bodyPr/>
                    <a:lstStyle/>
                    <a:p>
                      <a:pPr algn="ctr"/>
                      <a:r>
                        <a:rPr lang="ru-RU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Түпнұсқа</a:t>
                      </a:r>
                      <a:r>
                        <a:rPr lang="ru-RU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 err="1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</a:t>
                      </a:r>
                      <a:endParaRPr lang="ru-RU" b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57">
                <a:tc>
                  <a:txBody>
                    <a:bodyPr/>
                    <a:lstStyle/>
                    <a:p>
                      <a:pPr algn="ctr"/>
                      <a:r>
                        <a:rPr lang="ru-RU" b="1" i="1" dirty="0" err="1" smtClean="0"/>
                        <a:t>Ұлттық</a:t>
                      </a:r>
                      <a:r>
                        <a:rPr lang="ru-RU" b="1" i="1" dirty="0" smtClean="0"/>
                        <a:t> </a:t>
                      </a:r>
                      <a:r>
                        <a:rPr lang="ru-RU" b="1" i="1" dirty="0" err="1" smtClean="0"/>
                        <a:t>тағамдардың</a:t>
                      </a:r>
                      <a:r>
                        <a:rPr lang="ru-RU" b="1" i="1" dirty="0" smtClean="0"/>
                        <a:t> </a:t>
                      </a:r>
                      <a:r>
                        <a:rPr lang="ru-RU" b="1" i="1" dirty="0" err="1" smtClean="0"/>
                        <a:t>пайдасы</a:t>
                      </a:r>
                      <a:endParaRPr lang="ru-RU" b="1" i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193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744" u="none" dirty="0" smtClean="0">
                          <a:effectLst/>
                        </a:rPr>
                        <a:t>  </a:t>
                      </a:r>
                      <a:r>
                        <a:rPr lang="kk-KZ" sz="1800" b="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Қазақ халқы асты жоғары бағалап, </a:t>
                      </a:r>
                      <a:r>
                        <a:rPr lang="kk-KZ" sz="18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қадірлей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білген. Сондықтан қазақтар </a:t>
                      </a:r>
                      <a:r>
                        <a:rPr lang="kk-KZ" sz="180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адам қажеттіліктерінің ішінде тағамды жоғары қойған.</a:t>
                      </a:r>
                      <a:r>
                        <a:rPr lang="kk-KZ" sz="18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«Астан үлкен емессің», «Ерді қорласаң састырар,асты қорласаң құстырар» деген секілді ескертпе сөздер, мақал–мәтелдер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осының дәлелі. Қай заманда, қалай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айтылғанына қарамастан, халық асты</a:t>
                      </a:r>
                      <a:b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құрметтеудің жолын</a:t>
                      </a:r>
                      <a:r>
                        <a:rPr lang="kk-KZ" sz="1800" u="non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kk-KZ" sz="180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оны әзірлеудің</a:t>
                      </a:r>
                      <a:r>
                        <a:rPr lang="kk-KZ" sz="1800" i="1" u="sng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i="1" u="sng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көзін, ретін таба білген</a:t>
                      </a:r>
                      <a:r>
                        <a:rPr lang="kk-KZ" sz="1800" u="none" dirty="0" smtClean="0">
                          <a:effectLst/>
                        </a:rPr>
                        <a:t>.</a:t>
                      </a:r>
                      <a:endParaRPr lang="ru-RU" sz="1600" u="none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7352">
                <a:tc>
                  <a:txBody>
                    <a:bodyPr/>
                    <a:lstStyle/>
                    <a:p>
                      <a:pPr algn="ctr"/>
                      <a:r>
                        <a:rPr lang="kk-KZ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kk-KZ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Жинақы мәтін</a:t>
                      </a:r>
                      <a:endParaRPr lang="kk-KZ" dirty="0" smtClean="0">
                        <a:solidFill>
                          <a:srgbClr val="0070C0"/>
                        </a:solidFill>
                      </a:endParaRPr>
                    </a:p>
                    <a:p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Қазақ халқы асты жоғары бағалап, адам қажеттіліктерінің ішінде жоғары қойған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және оны әзірлеудің көзін, ретін таба білген.</a:t>
                      </a:r>
                    </a:p>
                    <a:p>
                      <a:endParaRPr lang="kk-KZ" sz="1800" dirty="0" smtClean="0">
                        <a:effectLst/>
                      </a:endParaRP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28967" y="332656"/>
            <a:ext cx="282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Жауабыңды тексеріп көр.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23528" y="800708"/>
            <a:ext cx="80648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3-тапсырма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танысып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жинақы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құрастырыңыз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1083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548680"/>
            <a:ext cx="903649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kk-KZ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Мәтінді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құрастыруға негіз болатын сөздер </a:t>
            </a:r>
            <a:r>
              <a:rPr lang="kk-KZ" sz="20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«тірек сөздер»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деп аталады. </a:t>
            </a:r>
            <a:r>
              <a:rPr lang="kk-KZ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«Мәтін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kk-KZ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туралы?»  </a:t>
            </a:r>
            <a:r>
              <a:rPr lang="kk-KZ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деген сұраққа жауап беретін сөздер мәтіннің тірек сөздері болады. </a:t>
            </a:r>
            <a:endParaRPr lang="ru-RU" sz="16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07504" y="1988840"/>
            <a:ext cx="903649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табыңдар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Қасына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ергеннен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Көксерек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зорайып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өсті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Аяқтары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жүндерінің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қалыңдап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ұзарып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мықты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жоны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алқымы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семіріп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көксерек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алқым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4990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967" y="1052736"/>
            <a:ext cx="90364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4- </a:t>
            </a:r>
            <a:r>
              <a:rPr lang="ru-RU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</a:t>
            </a:r>
            <a:r>
              <a:rPr lang="ru-RU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апсырма</a:t>
            </a:r>
            <a:r>
              <a:rPr 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табыңдар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Қасына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ергеннен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Көксерек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зорайып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өсті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Аяқтары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жүндерінің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қалыңдап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ұзарып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мықты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іші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жоны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алқымы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семіріп</a:t>
            </a: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кетті</a:t>
            </a:r>
            <a:r>
              <a:rPr lang="ru-RU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көксерек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жуан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Ә)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серік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зораю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үлкею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семіру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мықты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жүн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алқым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Д)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жуандау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көкжал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Көксеректің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семіруі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«А»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нұсқасында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тақырыбын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толықтай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ашады</a:t>
            </a:r>
            <a:r>
              <a:rPr lang="ru-RU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967" y="332656"/>
            <a:ext cx="28230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Жауабыңды тексеріп көр.</a:t>
            </a:r>
          </a:p>
        </p:txBody>
      </p:sp>
    </p:spTree>
    <p:extLst>
      <p:ext uri="{BB962C8B-B14F-4D97-AF65-F5344CB8AC3E}">
        <p14:creationId xmlns:p14="http://schemas.microsoft.com/office/powerpoint/2010/main" val="242382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377" t="13893" r="21960" b="12039"/>
          <a:stretch/>
        </p:blipFill>
        <p:spPr bwMode="auto">
          <a:xfrm>
            <a:off x="251520" y="116632"/>
            <a:ext cx="8640960" cy="64807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3433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79512" y="116633"/>
            <a:ext cx="8496944" cy="6624735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14300" indent="0" algn="ctr">
              <a:buNone/>
            </a:pPr>
            <a:endParaRPr lang="kk-KZ" b="1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 algn="ctr">
              <a:buNone/>
            </a:pPr>
            <a:r>
              <a:rPr lang="kk-KZ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ҚОРЫТЫНДЫЛАУ</a:t>
            </a:r>
          </a:p>
          <a:p>
            <a:pPr marL="114300" indent="0" algn="ctr">
              <a:buNone/>
            </a:pPr>
            <a:endParaRPr lang="kk-KZ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азақ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сабағында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әтінмен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жүргізу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ерекшеліктерін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меңгеру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оқушылардың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сауаттылығын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арттырады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b="1" dirty="0" smtClean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sr-Cyrl-CS" sz="1800" b="1" spc="-4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Мәтіндерге талдау жасату арқылы оқушылар ойды жеткізу формасын және  олардың тілдік құралдарын жете ажыратуға дағдыланады</a:t>
            </a:r>
            <a:r>
              <a:rPr lang="sr-Cyrl-CS" sz="1800" b="1" i="1" spc="-40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алушының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танымы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кеңейеді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ойлау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жүйесі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дамитын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Мәтіндерге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салыстырмалы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оқушы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тек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меңгеріп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қана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қоймай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сараптама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жасау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дағдысын</a:t>
            </a:r>
            <a:r>
              <a:rPr lang="ru-RU" sz="1800" b="1" dirty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800" b="1" dirty="0" err="1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қалыптастырады</a:t>
            </a:r>
            <a:r>
              <a:rPr lang="ru-RU" sz="1800" b="1" dirty="0" smtClean="0">
                <a:solidFill>
                  <a:schemeClr val="bg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800" b="1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solidFill>
                <a:schemeClr val="bg2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700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0" y="3284984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0527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683568" y="1052736"/>
            <a:ext cx="7776864" cy="4779893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k-KZ" sz="4000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kk-KZ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kk-KZ" sz="4000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Назарларыңызға рақмет!</a:t>
            </a:r>
            <a:endParaRPr lang="ru-RU" sz="4000" b="1" dirty="0" smtClean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000" dirty="0">
              <a:solidFill>
                <a:srgbClr val="00B05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032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2"/>
          <p:cNvSpPr txBox="1">
            <a:spLocks/>
          </p:cNvSpPr>
          <p:nvPr/>
        </p:nvSpPr>
        <p:spPr>
          <a:xfrm>
            <a:off x="191233" y="620688"/>
            <a:ext cx="8928992" cy="5616624"/>
          </a:xfrm>
          <a:prstGeom prst="rect">
            <a:avLst/>
          </a:prstGeom>
        </p:spPr>
        <p:txBody>
          <a:bodyPr>
            <a:noAutofit/>
          </a:bodyPr>
          <a:lstStyle>
            <a:lvl1pPr marL="3429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640080" indent="-22860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914400" indent="-22860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80160" indent="-22860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554480" indent="-228600" algn="l" defTabSz="914400" rtl="0" eaLnBrk="1" latinLnBrk="0" hangingPunct="1">
              <a:spcBef>
                <a:spcPct val="20000"/>
              </a:spcBef>
              <a:buClr>
                <a:schemeClr val="accent5"/>
              </a:buClr>
              <a:buFont typeface="Arial" pitchFamily="34" charset="0"/>
              <a:buChar char="•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defTabSz="9144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182880" algn="l" defTabSz="914400" rtl="0" eaLnBrk="1" latinLnBrk="0" hangingPunct="1">
              <a:spcBef>
                <a:spcPct val="20000"/>
              </a:spcBef>
              <a:buClr>
                <a:schemeClr val="accent3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377440" indent="-182880" algn="l" defTabSz="914400" rtl="0" eaLnBrk="1" latinLnBrk="0" hangingPunct="1">
              <a:spcBef>
                <a:spcPct val="20000"/>
              </a:spcBef>
              <a:buClr>
                <a:schemeClr val="accent4"/>
              </a:buClr>
              <a:buFont typeface="Arial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Жаңартылған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білім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мазмұнына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тілі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пәні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қоғамға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араласуға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қажетті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тыңдалым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айтылым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оқылым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b="1" i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жазылым</a:t>
            </a:r>
            <a:r>
              <a:rPr lang="ru-RU" sz="2800" b="1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дағдыларын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дамытады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дағдының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ішіндегі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маңыздысы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Оқылым</a:t>
            </a:r>
            <a:r>
              <a:rPr lang="ru-RU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дағдысы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оқудың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тиімді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жолын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меңгеріп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оқығаны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анализ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жасай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сауатты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жаза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28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Оқылым</a:t>
            </a:r>
            <a:r>
              <a:rPr lang="ru-RU" sz="2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дағдысын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жетілдірудің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114300" indent="0">
              <a:buNone/>
            </a:pP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</a:t>
            </a:r>
            <a:r>
              <a:rPr lang="ru-RU" sz="28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негізі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мәтінмен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жұмыс</a:t>
            </a:r>
            <a:r>
              <a:rPr lang="ru-RU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14300" indent="0">
              <a:buNone/>
            </a:pPr>
            <a:endParaRPr lang="ru-RU" sz="28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668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19672" y="136587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 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түрлеріне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талдау: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трелка вниз 4"/>
          <p:cNvSpPr/>
          <p:nvPr/>
        </p:nvSpPr>
        <p:spPr>
          <a:xfrm>
            <a:off x="539552" y="502227"/>
            <a:ext cx="2504542" cy="293123"/>
          </a:xfrm>
          <a:prstGeom prst="down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Әңгімелеу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2986315" y="681820"/>
            <a:ext cx="2517940" cy="311451"/>
          </a:xfrm>
          <a:prstGeom prst="down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7" name="Стрелка вниз 6"/>
          <p:cNvSpPr/>
          <p:nvPr/>
        </p:nvSpPr>
        <p:spPr>
          <a:xfrm>
            <a:off x="5448739" y="896356"/>
            <a:ext cx="2232248" cy="311452"/>
          </a:xfrm>
          <a:prstGeom prst="downArrow">
            <a:avLst>
              <a:gd name="adj1" fmla="val 100000"/>
              <a:gd name="adj2" fmla="val 50000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0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Пайымдау</a:t>
            </a:r>
            <a:r>
              <a:rPr lang="ru-RU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>
              <a:solidFill>
                <a:srgbClr val="0070C0"/>
              </a:solidFill>
            </a:endParaRPr>
          </a:p>
        </p:txBody>
      </p:sp>
      <p:sp>
        <p:nvSpPr>
          <p:cNvPr id="10" name="Загнутый угол 9"/>
          <p:cNvSpPr/>
          <p:nvPr/>
        </p:nvSpPr>
        <p:spPr>
          <a:xfrm>
            <a:off x="125760" y="1207808"/>
            <a:ext cx="7020271" cy="1727326"/>
          </a:xfrm>
          <a:prstGeom prst="foldedCorner">
            <a:avLst>
              <a:gd name="adj" fmla="val 21556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kk-KZ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b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.Оқиғаны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ретімен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баяндайтын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әңгімелеу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мәтіні</a:t>
            </a:r>
            <a:r>
              <a:rPr lang="ru-RU" sz="16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Әңгімелеу</a:t>
            </a:r>
            <a:r>
              <a:rPr lang="ru-RU" sz="1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мәтінінің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«не 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істейді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6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істеді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сұрақтарға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етістіктерден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тізбектеле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байланысады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соңына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1" name="Загнутый угол 10"/>
          <p:cNvSpPr/>
          <p:nvPr/>
        </p:nvSpPr>
        <p:spPr>
          <a:xfrm>
            <a:off x="539552" y="2925104"/>
            <a:ext cx="7676391" cy="1501978"/>
          </a:xfrm>
          <a:prstGeom prst="foldedCorner">
            <a:avLst>
              <a:gd name="adj" fmla="val 20784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Зат немесе құбылысты суреттеп, сипттайтын мәтін </a:t>
            </a:r>
            <a:r>
              <a:rPr lang="kk-KZ" sz="1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 мәтіні </a:t>
            </a:r>
            <a:r>
              <a:rPr lang="kk-KZ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деп аталады.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мәтінінің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заттың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қасиетін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суреттейді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arenR"/>
            </a:pP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AutoNum type="arabicParenR"/>
            </a:pP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сын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есімдерден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болады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Загнутый угол 11"/>
          <p:cNvSpPr/>
          <p:nvPr/>
        </p:nvSpPr>
        <p:spPr>
          <a:xfrm>
            <a:off x="970430" y="4416186"/>
            <a:ext cx="7848872" cy="1728192"/>
          </a:xfrm>
          <a:prstGeom prst="foldedCorner">
            <a:avLst>
              <a:gd name="adj" fmla="val 31026"/>
            </a:avLst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құбылыстардың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дәлелдейтін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пайымдау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</a:t>
            </a:r>
            <a:r>
              <a:rPr lang="ru-RU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Пайымдау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мәтінінің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16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 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Неліктен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дәлелденеді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Тірек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“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өйткені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”, “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біріншіден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“, “</a:t>
            </a:r>
            <a:r>
              <a:rPr lang="ru-RU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екіншіден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,”—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41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5714431"/>
              </p:ext>
            </p:extLst>
          </p:nvPr>
        </p:nvGraphicFramePr>
        <p:xfrm>
          <a:off x="323528" y="1412776"/>
          <a:ext cx="8280920" cy="3909210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140460"/>
                <a:gridCol w="4140460"/>
              </a:tblGrid>
              <a:tr h="36003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 түрі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Күз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kk-K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Күз келді. Айнала алтын түке боялған. Ағаштардың жапырақтары сары, қызыл болып жерге түскен. Құстар жылы жаққа ұшуға дайындалуда. 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Аққу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Аққу-киелі құс. Аққудың мойны ұзын, тұмсығы қара, ұшы қызыл болып келеді. Аққудың қанаты ұзын, мамығы ұлпа. Ол ұшқанда жаймен ұшады. Аққулар достықтың, мәңгіліктің белгісі.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9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ru-RU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21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Себебі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_______________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2)_______________</a:t>
                      </a:r>
                      <a:endParaRPr lang="ru-RU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323528" y="260648"/>
            <a:ext cx="83206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1-Тапсырма: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Мәтіндерді түріне қарай талдаңыдар. Әңгімелеу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сипаттау мәтін </a:t>
            </a:r>
            <a:endParaRPr lang="kk-K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түрлерін ажыратыңдар</a:t>
            </a: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22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610936"/>
              </p:ext>
            </p:extLst>
          </p:nvPr>
        </p:nvGraphicFramePr>
        <p:xfrm>
          <a:off x="323528" y="1412776"/>
          <a:ext cx="8280920" cy="4286414"/>
        </p:xfrm>
        <a:graphic>
          <a:graphicData uri="http://schemas.openxmlformats.org/drawingml/2006/table">
            <a:tbl>
              <a:tblPr firstRow="1" firstCol="1" bandRow="1">
                <a:tableStyleId>{0E3FDE45-AF77-4B5C-9715-49D594BDF05E}</a:tableStyleId>
              </a:tblPr>
              <a:tblGrid>
                <a:gridCol w="4140460"/>
                <a:gridCol w="4140460"/>
              </a:tblGrid>
              <a:tr h="360038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Мәтін түрі</a:t>
                      </a:r>
                      <a:endParaRPr lang="ru-RU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Күз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</a:t>
                      </a:r>
                      <a:r>
                        <a:rPr lang="kk-KZ" sz="1800" b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Күз келді. Айнала алтын түсе боялған. Ағаштардың жапырақтары сары, қызыл болып жерге түскен. Құстар жылы жаққа ұшуға дайындалуда. 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b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Аққу</a:t>
                      </a:r>
                      <a:endParaRPr lang="ru-RU" sz="1800" b="1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Аққу-киелі құс. Аққудың мойны ұзын, тұмсығы қара, ұшы қызыл болып келеді. Аққудың қанаты ұзын, мамығы ұлпа. Ол ұшқанда жаймен ұшады. Аққулар достықтың, мәңгіліктің белгісі.</a:t>
                      </a:r>
                      <a:endParaRPr lang="ru-RU" sz="1800" b="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769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kk-K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 </a:t>
                      </a:r>
                      <a:r>
                        <a:rPr lang="kk-KZ" sz="18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Әңгімелеу мәтіні</a:t>
                      </a:r>
                      <a:endParaRPr lang="ru-RU" sz="1800" b="0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800" b="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r>
                        <a:rPr lang="kk-KZ" sz="18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  <a:r>
                        <a:rPr lang="kk-KZ" sz="1800" b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Суреттеу мәтіні</a:t>
                      </a:r>
                      <a:endParaRPr lang="ru-RU" sz="1800" b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60216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Себебі</a:t>
                      </a:r>
                      <a:endParaRPr lang="ru-RU" sz="18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007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kk-KZ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r>
                        <a:rPr lang="kk-KZ" sz="18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lang="kk-KZ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істеді?» деген сұраққа жауап береді.</a:t>
                      </a:r>
                    </a:p>
                    <a:p>
                      <a:pPr marL="342900" indent="-342900">
                        <a:spcAft>
                          <a:spcPts val="0"/>
                        </a:spcAft>
                        <a:buAutoNum type="arabicParenR"/>
                      </a:pPr>
                      <a:r>
                        <a:rPr lang="kk-KZ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Етістіктер басым.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kk-KZ" sz="180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1)</a:t>
                      </a:r>
                      <a:r>
                        <a:rPr lang="kk-KZ" sz="18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«Қандай?» деген сұраққа жауап  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береді.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800" b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2)</a:t>
                      </a:r>
                      <a:r>
                        <a:rPr lang="kk-KZ" sz="1800" b="0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Сын есімдер басым.</a:t>
                      </a:r>
                      <a:endParaRPr lang="ru-RU" sz="1800" b="0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-5323" y="260648"/>
            <a:ext cx="36724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Жауабыңды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тексеріп</a:t>
            </a:r>
            <a:r>
              <a:rPr lang="ru-RU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көр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kk-KZ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3837" y="748864"/>
            <a:ext cx="832061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449580">
              <a:spcAft>
                <a:spcPts val="0"/>
              </a:spcAft>
            </a:pP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1-Тапсырма: </a:t>
            </a: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Мәтіндерді түріне қарай талдаңыдар. Әңгімелеу</a:t>
            </a:r>
            <a:r>
              <a:rPr lang="kk-KZ" dirty="0">
                <a:latin typeface="Times New Roman" panose="02020603050405020304" pitchFamily="18" charset="0"/>
                <a:ea typeface="Times New Roman" panose="02020603050405020304" pitchFamily="18" charset="0"/>
              </a:rPr>
              <a:t>, сипаттау мәтін </a:t>
            </a:r>
            <a:endParaRPr lang="kk-KZ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449580">
              <a:spcAft>
                <a:spcPts val="0"/>
              </a:spcAft>
            </a:pPr>
            <a:r>
              <a:rPr lang="kk-KZ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түрлерін ажыратыңдар</a:t>
            </a:r>
            <a:r>
              <a:rPr lang="kk-KZ" sz="14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ru-RU" sz="24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304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597455"/>
            <a:ext cx="8244408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Мәтіндерді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стильге</a:t>
            </a:r>
            <a:r>
              <a:rPr lang="ru-RU" sz="2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талдау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Ауызекі сөйлеу стилінде –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қарапайым сөздер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мен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сұраулы, лепті сөйлемдер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жиі қолданылады, көбінесе </a:t>
            </a: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диалог</a:t>
            </a:r>
            <a:r>
              <a:rPr lang="kk-KZ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түрінде келеді</a:t>
            </a:r>
          </a:p>
          <a:p>
            <a:pPr>
              <a:defRPr/>
            </a:pPr>
            <a:endParaRPr lang="kk-KZ" b="1" i="1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Көркем әдебиет стилінде -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ауыспалы мағына, көркемдік тәсілдер, суреттеме құралдары(теңеу, метафора)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қолданады.</a:t>
            </a:r>
          </a:p>
          <a:p>
            <a:pPr>
              <a:defRPr/>
            </a:pPr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Ресми </a:t>
            </a: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іс-қағаздар стилінде –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кітаби, ресми сөздер мен тіркестер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хабарлы сөйлемдер мен даяр тіркестер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мен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құжат тілдері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жиі қолданылады.</a:t>
            </a:r>
          </a:p>
          <a:p>
            <a:pPr>
              <a:defRPr/>
            </a:pPr>
            <a:endParaRPr lang="kk-KZ" b="1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b="1" i="1" dirty="0" smtClean="0">
                <a:latin typeface="Times New Roman" pitchFamily="18" charset="0"/>
                <a:cs typeface="Times New Roman" pitchFamily="18" charset="0"/>
              </a:rPr>
              <a:t>Ғылыми </a:t>
            </a: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стильде -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ғылыми терминдер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жиі қолданылады. Көбіне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хабарлы сөйлем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болып келеді.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Осы шақ, өткен шақ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та жиі қолданылады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kk-KZ" b="1" i="1" dirty="0">
                <a:latin typeface="Times New Roman" pitchFamily="18" charset="0"/>
                <a:cs typeface="Times New Roman" pitchFamily="18" charset="0"/>
              </a:rPr>
              <a:t>Публицистикалық стильде -</a:t>
            </a:r>
            <a:r>
              <a:rPr lang="kk-KZ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риторикалық сұрақтар, стильдік қайталау, антитеза</a:t>
            </a:r>
            <a:r>
              <a:rPr lang="kk-KZ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пайдаланылады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defRPr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kk-KZ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5386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67744" y="419896"/>
            <a:ext cx="47842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kk-K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әтінді </a:t>
            </a:r>
            <a:r>
              <a:rPr lang="kk-KZ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мақсатына</a:t>
            </a:r>
            <a:r>
              <a:rPr lang="kk-KZ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қарай талдау</a:t>
            </a:r>
            <a:r>
              <a:rPr lang="kk-KZ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44410" y="1556792"/>
            <a:ext cx="3407509" cy="1938992"/>
          </a:xfrm>
          <a:prstGeom prst="rect">
            <a:avLst/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Бұл мәтін </a:t>
            </a: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ҮШІН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 немесе айтылған (құрылған)?</a:t>
            </a:r>
          </a:p>
          <a:p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Мәтіннің</a:t>
            </a:r>
            <a:r>
              <a:rPr lang="kk-KZ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sz="2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 </a:t>
            </a:r>
            <a:r>
              <a:rPr lang="kk-KZ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нутый угол 4"/>
          <p:cNvSpPr/>
          <p:nvPr/>
        </p:nvSpPr>
        <p:spPr>
          <a:xfrm>
            <a:off x="4067944" y="1556792"/>
            <a:ext cx="4770982" cy="4464496"/>
          </a:xfrm>
          <a:prstGeom prst="foldedCorner">
            <a:avLst>
              <a:gd name="adj" fmla="val 16437"/>
            </a:avLst>
          </a:prstGeom>
          <a:ln w="5715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</a:pPr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kk-KZ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Ақпарат </a:t>
            </a: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Сендіру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Дауласу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Өзара сөйлесу</a:t>
            </a:r>
            <a:endParaRPr lang="kk-KZ" sz="24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Нұсқау </a:t>
            </a: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Сын пікір беру, баға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Ақыл-кеңес беру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Тәрбиелеу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kk-KZ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Хабарлау</a:t>
            </a:r>
          </a:p>
        </p:txBody>
      </p:sp>
    </p:spTree>
    <p:extLst>
      <p:ext uri="{BB962C8B-B14F-4D97-AF65-F5344CB8AC3E}">
        <p14:creationId xmlns:p14="http://schemas.microsoft.com/office/powerpoint/2010/main" val="3347967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21" y="148471"/>
            <a:ext cx="9036496" cy="69249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оқып, стиль түрін, қолданылатын орнын, мақсатын, стильдік </a:t>
            </a:r>
            <a:r>
              <a:rPr lang="kk-KZ" sz="20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 табыңыздар</a:t>
            </a:r>
            <a:r>
              <a:rPr lang="kk-KZ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sz="20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6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Әй, Сәлима, сенен несін жасырайын, соңғы кезде ұйқым онша болмай жүр. 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Жайшылық па? Денсаулығыңыз жақсы ма, әйтеуір? – деп жақындай түсті Ханымгүл.                   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Денсаулығым жаман емес сияқты...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Е... Құдайға шүкір... Кейде адам бірдеңені еске алып мазаланса да, ұйқының қашатыны бар. 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Таң атпай «Айран, молоко, творог!» деп айқайлайтындары жаман-ақ...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Енді қайтсін... олар да ерігіп жүр дейсіз бе?.. Мынадай қиын кездегі тіршіліктері де.                   </a:t>
            </a:r>
          </a:p>
          <a:p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Оны түсінем ғой, таң алдында тәтті ұйқыға кетіп баратқанымда, ауыздарына әнебіреуді тақап алып, он шақты үйді басына көтере қақсайтынын қайтерсің?.. </a:t>
            </a:r>
            <a:r>
              <a:rPr lang="kk-KZ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sz="14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kk-KZ" sz="20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түрі: </a:t>
            </a:r>
            <a:endParaRPr lang="kk-KZ" sz="20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 орны: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 ерекшелігі:</a:t>
            </a:r>
            <a:endParaRPr lang="kk-KZ" sz="16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93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21" y="148471"/>
            <a:ext cx="9036496" cy="5878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000" b="1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Жауабыңды тексеріп көр.</a:t>
            </a:r>
          </a:p>
          <a:p>
            <a:endParaRPr lang="kk-KZ" b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kk-KZ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  <a:r>
              <a:rPr lang="kk-KZ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Мәтінді оқып, стиль түрін, қолданылатын орнын, мақсатын, стильдік </a:t>
            </a:r>
            <a:r>
              <a:rPr lang="kk-KZ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ерекшелігін табыңыздар</a:t>
            </a:r>
            <a:r>
              <a:rPr lang="kk-KZ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kk-KZ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Әй, Сәлима, сенен несін жасырайын, соңғы кезде ұйқым онша болмай жүр. 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Жайшылық па? Денсаулығыңыз жақсы ма, әйтеуір? – деп жақындай түсті Ханымгүл.                   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Денсаулығым жаман емес сияқты...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  Е... Құдайға шүкір... Кейде адам бірдеңені еске алып мазаланса да, ұйқының қашатыны бар. 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Таң атпай «Айран, молоко, творог!» деп айқайлайтындары жаман-ақ...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 Енді қайтсін... олар да ерігіп жүр дейсіз бе?.. Мынадай қиын кездегі тіршіліктері де.                   </a:t>
            </a:r>
          </a:p>
          <a:p>
            <a:r>
              <a:rPr lang="kk-KZ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-  Оны түсінем ғой, таң алдында тәтті ұйқыға кетіп баратқанымда, ауыздарына әнебіреуді тақап алып, он шақты үйді басына көтере қақсайтынын қайтерсің?.. </a:t>
            </a:r>
            <a:r>
              <a:rPr lang="kk-KZ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kk-KZ" sz="2000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Мәтін </a:t>
            </a:r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қала тұрмысы     </a:t>
            </a:r>
            <a:endParaRPr lang="kk-KZ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 түрі: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ауызекі сөйлеу стилі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Қолданылатын орны: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аулада/көшеде, бетпе-бет кездесуде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өзара тілдесу</a:t>
            </a:r>
          </a:p>
          <a:p>
            <a:r>
              <a:rPr lang="kk-KZ" sz="2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Стильдік ерекшелігі: </a:t>
            </a:r>
            <a:r>
              <a:rPr lang="kk-KZ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тілдесу емін-еркін, бейресми түрде жүргізілген. </a:t>
            </a:r>
          </a:p>
          <a:p>
            <a:endParaRPr lang="kk-KZ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 smtClean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kk-KZ" sz="12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20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7187</TotalTime>
  <Words>1199</Words>
  <Application>Microsoft Office PowerPoint</Application>
  <PresentationFormat>Экран (4:3)</PresentationFormat>
  <Paragraphs>184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Cambria</vt:lpstr>
      <vt:lpstr>Century Gothic</vt:lpstr>
      <vt:lpstr>Times New Roman</vt:lpstr>
      <vt:lpstr>Wingdings 2</vt:lpstr>
      <vt:lpstr>Ретро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Жәңгір</cp:lastModifiedBy>
  <cp:revision>111</cp:revision>
  <cp:lastPrinted>2021-04-10T02:46:20Z</cp:lastPrinted>
  <dcterms:created xsi:type="dcterms:W3CDTF">2014-11-18T13:54:54Z</dcterms:created>
  <dcterms:modified xsi:type="dcterms:W3CDTF">2021-10-11T16:10:54Z</dcterms:modified>
</cp:coreProperties>
</file>