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8" r:id="rId2"/>
    <p:sldId id="259" r:id="rId3"/>
    <p:sldId id="260" r:id="rId4"/>
    <p:sldId id="264" r:id="rId5"/>
    <p:sldId id="265" r:id="rId6"/>
    <p:sldId id="266" r:id="rId7"/>
    <p:sldId id="261" r:id="rId8"/>
    <p:sldId id="268" r:id="rId9"/>
    <p:sldId id="262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272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66FF"/>
    <a:srgbClr val="FF0066"/>
    <a:srgbClr val="B4005A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slide" Target="../slides/slide15.xml"/><Relationship Id="rId1" Type="http://schemas.openxmlformats.org/officeDocument/2006/relationships/slide" Target="../slides/slide7.xml"/><Relationship Id="rId4" Type="http://schemas.openxmlformats.org/officeDocument/2006/relationships/slide" Target="../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15C33-7C96-4F0C-8DB7-06D8B8C55DD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1AE158-21A9-45AC-A34D-C1241426F0C6}">
      <dgm:prSet phldrT="[Текст]"/>
      <dgm:spPr/>
      <dgm:t>
        <a:bodyPr/>
        <a:lstStyle/>
        <a:p>
          <a:r>
            <a:rPr lang="kk-KZ" dirty="0" smtClean="0">
              <a:hlinkClick xmlns:r="http://schemas.openxmlformats.org/officeDocument/2006/relationships" r:id="rId1" action="ppaction://hlinksldjump"/>
            </a:rPr>
            <a:t>Әдебиет</a:t>
          </a:r>
          <a:endParaRPr lang="ru-RU" dirty="0"/>
        </a:p>
      </dgm:t>
    </dgm:pt>
    <dgm:pt modelId="{47A487D6-DF5B-448A-A3C1-6799941750CA}" type="parTrans" cxnId="{4AAD4D98-66FD-476B-9D0B-3505D95F6897}">
      <dgm:prSet/>
      <dgm:spPr/>
      <dgm:t>
        <a:bodyPr/>
        <a:lstStyle/>
        <a:p>
          <a:endParaRPr lang="ru-RU"/>
        </a:p>
      </dgm:t>
    </dgm:pt>
    <dgm:pt modelId="{D65943F4-9F00-4051-9C4A-AA3C529E133D}" type="sibTrans" cxnId="{4AAD4D98-66FD-476B-9D0B-3505D95F6897}">
      <dgm:prSet/>
      <dgm:spPr/>
      <dgm:t>
        <a:bodyPr/>
        <a:lstStyle/>
        <a:p>
          <a:endParaRPr lang="ru-RU"/>
        </a:p>
      </dgm:t>
    </dgm:pt>
    <dgm:pt modelId="{9ECF2CB7-6013-4E11-BCC1-F395B791B878}">
      <dgm:prSet phldrT="[Текст]"/>
      <dgm:spPr/>
      <dgm:t>
        <a:bodyPr/>
        <a:lstStyle/>
        <a:p>
          <a:r>
            <a:rPr lang="kk-KZ" dirty="0" smtClean="0">
              <a:hlinkClick xmlns:r="http://schemas.openxmlformats.org/officeDocument/2006/relationships" r:id="rId2" action="ppaction://hlinksldjump"/>
            </a:rPr>
            <a:t>Тарих</a:t>
          </a:r>
          <a:endParaRPr lang="ru-RU" dirty="0"/>
        </a:p>
      </dgm:t>
    </dgm:pt>
    <dgm:pt modelId="{90DFB5F8-3CCB-465E-B5D0-0BF449EE8BA3}" type="parTrans" cxnId="{D7511C0B-9AE5-4676-B888-851F7CDA3C1F}">
      <dgm:prSet/>
      <dgm:spPr/>
      <dgm:t>
        <a:bodyPr/>
        <a:lstStyle/>
        <a:p>
          <a:endParaRPr lang="ru-RU"/>
        </a:p>
      </dgm:t>
    </dgm:pt>
    <dgm:pt modelId="{6119E978-6E80-4529-B4D7-953CCAD93F8E}" type="sibTrans" cxnId="{D7511C0B-9AE5-4676-B888-851F7CDA3C1F}">
      <dgm:prSet/>
      <dgm:spPr/>
      <dgm:t>
        <a:bodyPr/>
        <a:lstStyle/>
        <a:p>
          <a:endParaRPr lang="ru-RU"/>
        </a:p>
      </dgm:t>
    </dgm:pt>
    <dgm:pt modelId="{7303DDCE-8419-41FF-9656-D28978E16AF8}">
      <dgm:prSet phldrT="[Текст]"/>
      <dgm:spPr/>
      <dgm:t>
        <a:bodyPr/>
        <a:lstStyle/>
        <a:p>
          <a:r>
            <a:rPr lang="kk-KZ" dirty="0" smtClean="0">
              <a:hlinkClick xmlns:r="http://schemas.openxmlformats.org/officeDocument/2006/relationships" r:id="rId3" action="ppaction://hlinksldjump"/>
            </a:rPr>
            <a:t>Математика</a:t>
          </a:r>
          <a:endParaRPr lang="ru-RU" dirty="0"/>
        </a:p>
      </dgm:t>
    </dgm:pt>
    <dgm:pt modelId="{4DDC25C0-785B-448B-8508-4A52209A00FD}" type="parTrans" cxnId="{93C9427A-2C89-40FC-A98C-1F3A393F94A4}">
      <dgm:prSet/>
      <dgm:spPr/>
      <dgm:t>
        <a:bodyPr/>
        <a:lstStyle/>
        <a:p>
          <a:endParaRPr lang="ru-RU"/>
        </a:p>
      </dgm:t>
    </dgm:pt>
    <dgm:pt modelId="{6A8CEAE8-820A-43DC-88E2-A3F55387A64E}" type="sibTrans" cxnId="{93C9427A-2C89-40FC-A98C-1F3A393F94A4}">
      <dgm:prSet/>
      <dgm:spPr/>
      <dgm:t>
        <a:bodyPr/>
        <a:lstStyle/>
        <a:p>
          <a:endParaRPr lang="ru-RU"/>
        </a:p>
      </dgm:t>
    </dgm:pt>
    <dgm:pt modelId="{3DDBA643-A9C2-40E7-9D2F-FC4B2E29E63A}">
      <dgm:prSet phldrT="[Текст]"/>
      <dgm:spPr/>
      <dgm:t>
        <a:bodyPr/>
        <a:lstStyle/>
        <a:p>
          <a:r>
            <a:rPr lang="kk-KZ" dirty="0" smtClean="0">
              <a:hlinkClick xmlns:r="http://schemas.openxmlformats.org/officeDocument/2006/relationships" r:id="rId4" action="ppaction://hlinksldjump"/>
            </a:rPr>
            <a:t>География</a:t>
          </a:r>
          <a:endParaRPr lang="ru-RU" dirty="0"/>
        </a:p>
      </dgm:t>
    </dgm:pt>
    <dgm:pt modelId="{2EA408BD-30EA-4C83-982C-13A660F23EA0}" type="parTrans" cxnId="{374E3D82-239E-490E-B6DD-B788EC9ABD1F}">
      <dgm:prSet/>
      <dgm:spPr/>
      <dgm:t>
        <a:bodyPr/>
        <a:lstStyle/>
        <a:p>
          <a:endParaRPr lang="ru-RU"/>
        </a:p>
      </dgm:t>
    </dgm:pt>
    <dgm:pt modelId="{60AC700E-B687-4473-B973-B010FB96BEC2}" type="sibTrans" cxnId="{374E3D82-239E-490E-B6DD-B788EC9ABD1F}">
      <dgm:prSet/>
      <dgm:spPr/>
      <dgm:t>
        <a:bodyPr/>
        <a:lstStyle/>
        <a:p>
          <a:endParaRPr lang="ru-RU"/>
        </a:p>
      </dgm:t>
    </dgm:pt>
    <dgm:pt modelId="{A45D6006-33E7-4D39-8753-B37F5B0C0D44}" type="pres">
      <dgm:prSet presAssocID="{F7F15C33-7C96-4F0C-8DB7-06D8B8C55D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B76E09-210E-4E78-9D04-C0D7061B1DD5}" type="pres">
      <dgm:prSet presAssocID="{3F1AE158-21A9-45AC-A34D-C1241426F0C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3854D-01A7-458F-9C85-3F3D59411DAA}" type="pres">
      <dgm:prSet presAssocID="{D65943F4-9F00-4051-9C4A-AA3C529E133D}" presName="sibTrans" presStyleCnt="0"/>
      <dgm:spPr/>
    </dgm:pt>
    <dgm:pt modelId="{819D6FE0-2419-4906-B6B3-AF450C051705}" type="pres">
      <dgm:prSet presAssocID="{9ECF2CB7-6013-4E11-BCC1-F395B791B87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5C528-1F06-4899-8E87-8046035EC6AD}" type="pres">
      <dgm:prSet presAssocID="{6119E978-6E80-4529-B4D7-953CCAD93F8E}" presName="sibTrans" presStyleCnt="0"/>
      <dgm:spPr/>
    </dgm:pt>
    <dgm:pt modelId="{909EE839-388D-4320-AB88-DD9C824BE31D}" type="pres">
      <dgm:prSet presAssocID="{7303DDCE-8419-41FF-9656-D28978E16AF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3D959-EE94-4105-B473-2682F37F68B9}" type="pres">
      <dgm:prSet presAssocID="{6A8CEAE8-820A-43DC-88E2-A3F55387A64E}" presName="sibTrans" presStyleCnt="0"/>
      <dgm:spPr/>
    </dgm:pt>
    <dgm:pt modelId="{4EC03915-40F9-4225-A3E3-C26527863CC0}" type="pres">
      <dgm:prSet presAssocID="{3DDBA643-A9C2-40E7-9D2F-FC4B2E29E63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C9427A-2C89-40FC-A98C-1F3A393F94A4}" srcId="{F7F15C33-7C96-4F0C-8DB7-06D8B8C55DD6}" destId="{7303DDCE-8419-41FF-9656-D28978E16AF8}" srcOrd="2" destOrd="0" parTransId="{4DDC25C0-785B-448B-8508-4A52209A00FD}" sibTransId="{6A8CEAE8-820A-43DC-88E2-A3F55387A64E}"/>
    <dgm:cxn modelId="{D7511C0B-9AE5-4676-B888-851F7CDA3C1F}" srcId="{F7F15C33-7C96-4F0C-8DB7-06D8B8C55DD6}" destId="{9ECF2CB7-6013-4E11-BCC1-F395B791B878}" srcOrd="1" destOrd="0" parTransId="{90DFB5F8-3CCB-465E-B5D0-0BF449EE8BA3}" sibTransId="{6119E978-6E80-4529-B4D7-953CCAD93F8E}"/>
    <dgm:cxn modelId="{4AAD4D98-66FD-476B-9D0B-3505D95F6897}" srcId="{F7F15C33-7C96-4F0C-8DB7-06D8B8C55DD6}" destId="{3F1AE158-21A9-45AC-A34D-C1241426F0C6}" srcOrd="0" destOrd="0" parTransId="{47A487D6-DF5B-448A-A3C1-6799941750CA}" sibTransId="{D65943F4-9F00-4051-9C4A-AA3C529E133D}"/>
    <dgm:cxn modelId="{94F006A0-7EE9-46A0-AA20-173730716809}" type="presOf" srcId="{7303DDCE-8419-41FF-9656-D28978E16AF8}" destId="{909EE839-388D-4320-AB88-DD9C824BE31D}" srcOrd="0" destOrd="0" presId="urn:microsoft.com/office/officeart/2005/8/layout/default"/>
    <dgm:cxn modelId="{D9507B08-23BC-4F1D-9D53-BC87D6C3CEA7}" type="presOf" srcId="{9ECF2CB7-6013-4E11-BCC1-F395B791B878}" destId="{819D6FE0-2419-4906-B6B3-AF450C051705}" srcOrd="0" destOrd="0" presId="urn:microsoft.com/office/officeart/2005/8/layout/default"/>
    <dgm:cxn modelId="{3DAA6251-4DB1-4E4A-867C-B3386C1238E6}" type="presOf" srcId="{3DDBA643-A9C2-40E7-9D2F-FC4B2E29E63A}" destId="{4EC03915-40F9-4225-A3E3-C26527863CC0}" srcOrd="0" destOrd="0" presId="urn:microsoft.com/office/officeart/2005/8/layout/default"/>
    <dgm:cxn modelId="{A2F53C3E-B234-4CD8-A3E0-2C0DCB709462}" type="presOf" srcId="{F7F15C33-7C96-4F0C-8DB7-06D8B8C55DD6}" destId="{A45D6006-33E7-4D39-8753-B37F5B0C0D44}" srcOrd="0" destOrd="0" presId="urn:microsoft.com/office/officeart/2005/8/layout/default"/>
    <dgm:cxn modelId="{374E3D82-239E-490E-B6DD-B788EC9ABD1F}" srcId="{F7F15C33-7C96-4F0C-8DB7-06D8B8C55DD6}" destId="{3DDBA643-A9C2-40E7-9D2F-FC4B2E29E63A}" srcOrd="3" destOrd="0" parTransId="{2EA408BD-30EA-4C83-982C-13A660F23EA0}" sibTransId="{60AC700E-B687-4473-B973-B010FB96BEC2}"/>
    <dgm:cxn modelId="{D43541DF-8662-49FD-84FD-9B391016AC95}" type="presOf" srcId="{3F1AE158-21A9-45AC-A34D-C1241426F0C6}" destId="{82B76E09-210E-4E78-9D04-C0D7061B1DD5}" srcOrd="0" destOrd="0" presId="urn:microsoft.com/office/officeart/2005/8/layout/default"/>
    <dgm:cxn modelId="{19E5157D-A1C2-4EFA-9B00-49E970C14195}" type="presParOf" srcId="{A45D6006-33E7-4D39-8753-B37F5B0C0D44}" destId="{82B76E09-210E-4E78-9D04-C0D7061B1DD5}" srcOrd="0" destOrd="0" presId="urn:microsoft.com/office/officeart/2005/8/layout/default"/>
    <dgm:cxn modelId="{721E35BF-2054-4F18-838D-7D3E6ADFAD65}" type="presParOf" srcId="{A45D6006-33E7-4D39-8753-B37F5B0C0D44}" destId="{F113854D-01A7-458F-9C85-3F3D59411DAA}" srcOrd="1" destOrd="0" presId="urn:microsoft.com/office/officeart/2005/8/layout/default"/>
    <dgm:cxn modelId="{FF16AC64-6731-4CB5-A45C-52C51AC13AC7}" type="presParOf" srcId="{A45D6006-33E7-4D39-8753-B37F5B0C0D44}" destId="{819D6FE0-2419-4906-B6B3-AF450C051705}" srcOrd="2" destOrd="0" presId="urn:microsoft.com/office/officeart/2005/8/layout/default"/>
    <dgm:cxn modelId="{44762904-C2AA-4443-BC7F-44CD1D5E2693}" type="presParOf" srcId="{A45D6006-33E7-4D39-8753-B37F5B0C0D44}" destId="{4855C528-1F06-4899-8E87-8046035EC6AD}" srcOrd="3" destOrd="0" presId="urn:microsoft.com/office/officeart/2005/8/layout/default"/>
    <dgm:cxn modelId="{DD37852A-5E73-415C-81A8-3D75265E9B55}" type="presParOf" srcId="{A45D6006-33E7-4D39-8753-B37F5B0C0D44}" destId="{909EE839-388D-4320-AB88-DD9C824BE31D}" srcOrd="4" destOrd="0" presId="urn:microsoft.com/office/officeart/2005/8/layout/default"/>
    <dgm:cxn modelId="{FEDAC8D3-96DA-424B-9D93-C5B7F97E9DDF}" type="presParOf" srcId="{A45D6006-33E7-4D39-8753-B37F5B0C0D44}" destId="{31F3D959-EE94-4105-B473-2682F37F68B9}" srcOrd="5" destOrd="0" presId="urn:microsoft.com/office/officeart/2005/8/layout/default"/>
    <dgm:cxn modelId="{C39F0D88-DFA5-41BD-9D78-1ECDEEABBCB3}" type="presParOf" srcId="{A45D6006-33E7-4D39-8753-B37F5B0C0D44}" destId="{4EC03915-40F9-4225-A3E3-C26527863CC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B76E09-210E-4E78-9D04-C0D7061B1DD5}">
      <dsp:nvSpPr>
        <dsp:cNvPr id="0" name=""/>
        <dsp:cNvSpPr/>
      </dsp:nvSpPr>
      <dsp:spPr>
        <a:xfrm>
          <a:off x="1004" y="62086"/>
          <a:ext cx="3917900" cy="2350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5300" kern="1200" dirty="0" smtClean="0">
              <a:hlinkClick xmlns:r="http://schemas.openxmlformats.org/officeDocument/2006/relationships" r:id="" action="ppaction://hlinksldjump"/>
            </a:rPr>
            <a:t>Әдебиет</a:t>
          </a:r>
          <a:endParaRPr lang="ru-RU" sz="5300" kern="1200" dirty="0"/>
        </a:p>
      </dsp:txBody>
      <dsp:txXfrm>
        <a:off x="1004" y="62086"/>
        <a:ext cx="3917900" cy="2350740"/>
      </dsp:txXfrm>
    </dsp:sp>
    <dsp:sp modelId="{819D6FE0-2419-4906-B6B3-AF450C051705}">
      <dsp:nvSpPr>
        <dsp:cNvPr id="0" name=""/>
        <dsp:cNvSpPr/>
      </dsp:nvSpPr>
      <dsp:spPr>
        <a:xfrm>
          <a:off x="4310695" y="62086"/>
          <a:ext cx="3917900" cy="2350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5300" kern="1200" dirty="0" smtClean="0">
              <a:hlinkClick xmlns:r="http://schemas.openxmlformats.org/officeDocument/2006/relationships" r:id="" action="ppaction://hlinksldjump"/>
            </a:rPr>
            <a:t>Тарих</a:t>
          </a:r>
          <a:endParaRPr lang="ru-RU" sz="5300" kern="1200" dirty="0"/>
        </a:p>
      </dsp:txBody>
      <dsp:txXfrm>
        <a:off x="4310695" y="62086"/>
        <a:ext cx="3917900" cy="2350740"/>
      </dsp:txXfrm>
    </dsp:sp>
    <dsp:sp modelId="{909EE839-388D-4320-AB88-DD9C824BE31D}">
      <dsp:nvSpPr>
        <dsp:cNvPr id="0" name=""/>
        <dsp:cNvSpPr/>
      </dsp:nvSpPr>
      <dsp:spPr>
        <a:xfrm>
          <a:off x="1004" y="2804616"/>
          <a:ext cx="3917900" cy="2350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5300" kern="1200" dirty="0" smtClean="0">
              <a:hlinkClick xmlns:r="http://schemas.openxmlformats.org/officeDocument/2006/relationships" r:id="" action="ppaction://hlinksldjump"/>
            </a:rPr>
            <a:t>Математика</a:t>
          </a:r>
          <a:endParaRPr lang="ru-RU" sz="5300" kern="1200" dirty="0"/>
        </a:p>
      </dsp:txBody>
      <dsp:txXfrm>
        <a:off x="1004" y="2804616"/>
        <a:ext cx="3917900" cy="2350740"/>
      </dsp:txXfrm>
    </dsp:sp>
    <dsp:sp modelId="{4EC03915-40F9-4225-A3E3-C26527863CC0}">
      <dsp:nvSpPr>
        <dsp:cNvPr id="0" name=""/>
        <dsp:cNvSpPr/>
      </dsp:nvSpPr>
      <dsp:spPr>
        <a:xfrm>
          <a:off x="4310695" y="2804616"/>
          <a:ext cx="3917900" cy="2350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5300" kern="1200" dirty="0" smtClean="0">
              <a:hlinkClick xmlns:r="http://schemas.openxmlformats.org/officeDocument/2006/relationships" r:id="" action="ppaction://hlinksldjump"/>
            </a:rPr>
            <a:t>География</a:t>
          </a:r>
          <a:endParaRPr lang="ru-RU" sz="5300" kern="1200" dirty="0"/>
        </a:p>
      </dsp:txBody>
      <dsp:txXfrm>
        <a:off x="4310695" y="2804616"/>
        <a:ext cx="3917900" cy="2350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AD2322-CA3A-4344-BA12-DB85F4AECA6F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19F32D9-D60C-43C8-851F-1EBFE8BE3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9F32D9-D60C-43C8-851F-1EBFE8BE3FD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Титул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Титул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F615D-CFE8-4381-BCFE-394807DD6247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C5039-D030-47EF-8C26-735236693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9FDA-E521-448B-877C-49C3E3F4E601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394C1-62BC-472E-9674-D23B30359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C52CF-C791-40DD-B37A-1FDD2B54EDA3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28FE1-04B1-449F-B4BB-D0119B214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57191-D1AC-4467-982E-E84D10F39AFE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DA5B6-EC8B-4D03-9385-CE82FA935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7EF23-6196-454A-BD0D-9199F9C27B3D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BC60F-2525-44B0-B8D5-CFB805EBB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7A4BD-BB57-431C-B4E2-2C1B9883613B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8E834-A974-4592-9480-2C7718C87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E6044-A1B7-470A-ACA3-683260B7C2A0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3487B-5FAC-4FB8-B9EC-03212A871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90E18-2AC1-42C1-A5B5-323053C56C8D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51EA4-3E83-4B3B-B2A1-BE8D5961C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737A-CFCA-411A-AA51-E5026FB51277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6ADB8-E7D8-4785-9C03-FCF9C4ECE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DE54E-694B-431E-A467-6DF3E8C7B6B2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C13A6-9F32-4B13-9A77-2158F1DD4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387D5-F506-4903-B3AA-34C021001FC1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95147-895E-48C8-9C0C-49F803029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B26E3D-756B-4D22-8CA9-ABDAD08F1775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FCF851-16CA-4C69-B42D-9B8D7CC2C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 descr="рабочий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50825" y="2060848"/>
            <a:ext cx="8572500" cy="3024336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kk-KZ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kk-KZ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kk-KZ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kk-KZ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kk-KZ" sz="7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“Ақбота” зияткерлік сайысы</a:t>
            </a:r>
            <a:endParaRPr lang="kk-KZ" sz="7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kk-KZ" sz="2400" dirty="0">
              <a:solidFill>
                <a:srgbClr val="1A3F6D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kk-KZ" sz="2400" dirty="0">
              <a:solidFill>
                <a:srgbClr val="1A3F6D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kk-KZ" sz="2400" dirty="0">
              <a:solidFill>
                <a:srgbClr val="1A3F6D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kk-KZ" sz="2400" dirty="0">
              <a:solidFill>
                <a:srgbClr val="1A3F6D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kk-KZ" sz="2400" dirty="0">
              <a:solidFill>
                <a:srgbClr val="1A3F6D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2204864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800" dirty="0" smtClean="0"/>
              <a:t>Абай Құнанбаев</a:t>
            </a:r>
            <a:endParaRPr lang="ru-RU" sz="4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229600" cy="1143000"/>
          </a:xfrm>
        </p:spPr>
        <p:txBody>
          <a:bodyPr/>
          <a:lstStyle/>
          <a:p>
            <a:r>
              <a:rPr lang="kk-KZ" sz="4800" dirty="0" smtClean="0"/>
              <a:t>Бес арыс пен үш бәйтеректі ата? </a:t>
            </a:r>
            <a:endParaRPr lang="ru-RU" sz="4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29600" cy="1143000"/>
          </a:xfrm>
        </p:spPr>
        <p:txBody>
          <a:bodyPr/>
          <a:lstStyle/>
          <a:p>
            <a:pPr algn="l"/>
            <a:r>
              <a:rPr lang="kk-KZ" sz="4800" dirty="0" smtClean="0"/>
              <a:t/>
            </a:r>
            <a:br>
              <a:rPr lang="kk-KZ" sz="4800" dirty="0" smtClean="0"/>
            </a:br>
            <a:r>
              <a:rPr lang="kk-KZ" sz="4800" dirty="0" smtClean="0"/>
              <a:t/>
            </a:r>
            <a:br>
              <a:rPr lang="kk-KZ" sz="4800" dirty="0" smtClean="0"/>
            </a:br>
            <a:r>
              <a:rPr lang="kk-KZ" sz="4800" dirty="0" smtClean="0"/>
              <a:t>Бес арыс:</a:t>
            </a:r>
            <a:r>
              <a:rPr lang="kk-KZ" sz="4800" dirty="0" smtClean="0">
                <a:solidFill>
                  <a:srgbClr val="C00000"/>
                </a:solidFill>
              </a:rPr>
              <a:t>А.Байтұрсынов, Ш.Құдайбердіұлы, М.Жұмабаев, Ж.Аймауытов,  М.Дулатов.</a:t>
            </a:r>
            <a:r>
              <a:rPr lang="kk-KZ" sz="4800" dirty="0" smtClean="0"/>
              <a:t/>
            </a:r>
            <a:br>
              <a:rPr lang="kk-KZ" sz="4800" dirty="0" smtClean="0"/>
            </a:br>
            <a:r>
              <a:rPr lang="kk-KZ" sz="4800" dirty="0" smtClean="0"/>
              <a:t>Үш бәтерек:</a:t>
            </a:r>
            <a:r>
              <a:rPr lang="kk-KZ" sz="4800" dirty="0" smtClean="0">
                <a:solidFill>
                  <a:srgbClr val="C00000"/>
                </a:solidFill>
              </a:rPr>
              <a:t>Сәкен Сейфуллин, Ілияс Жансүгіров, Бейімбет Майлин</a:t>
            </a:r>
            <a:endParaRPr lang="ru-RU" sz="4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/>
          <a:lstStyle/>
          <a:p>
            <a:pPr algn="l"/>
            <a:r>
              <a:rPr lang="kk-KZ" sz="4800" dirty="0" smtClean="0"/>
              <a:t>Кей – кейде дүниеден түңілсем де,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kk-KZ" sz="4800" dirty="0" smtClean="0"/>
              <a:t>Қасиетті тілімнен түңілмедім.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kk-KZ" sz="4800" dirty="0" smtClean="0"/>
              <a:t>Қай өлең? Авторы кім? Жатқа айт.</a:t>
            </a:r>
            <a:endParaRPr lang="ru-RU" sz="4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r>
              <a:rPr lang="kk-KZ" sz="5400" dirty="0" smtClean="0">
                <a:hlinkClick r:id="rId2" action="ppaction://hlinksldjump"/>
              </a:rPr>
              <a:t>Үш бақытым. М. Мақатаев</a:t>
            </a:r>
            <a:endParaRPr lang="ru-RU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818658"/>
          </a:xfrm>
        </p:spPr>
        <p:txBody>
          <a:bodyPr/>
          <a:lstStyle/>
          <a:p>
            <a:r>
              <a:rPr lang="kk-KZ" sz="4800" dirty="0" smtClean="0"/>
              <a:t>Сақтардың аңдық стильі қандай жануармен байланыстырылды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424936" cy="1143000"/>
          </a:xfrm>
        </p:spPr>
        <p:txBody>
          <a:bodyPr/>
          <a:lstStyle/>
          <a:p>
            <a:r>
              <a:rPr lang="kk-KZ" sz="4800" dirty="0" smtClean="0"/>
              <a:t>Арыстан бейнесінде «өмір ағашы»</a:t>
            </a:r>
            <a:endParaRPr lang="ru-RU" sz="4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kk-KZ" dirty="0" smtClean="0"/>
              <a:t>Алтын адам қайдан табылды?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kk-KZ" sz="4800" dirty="0" smtClean="0"/>
              <a:t>Алматы облысы, Есік қаласы</a:t>
            </a:r>
            <a:endParaRPr lang="ru-RU" sz="4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/>
          <a:lstStyle/>
          <a:p>
            <a:r>
              <a:rPr lang="kk-KZ" sz="4800" dirty="0" smtClean="0"/>
              <a:t>Қазақ хандығын құрған хандар?</a:t>
            </a:r>
            <a:endParaRPr lang="ru-RU" sz="4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2"/>
          <p:cNvSpPr>
            <a:spLocks noGrp="1"/>
          </p:cNvSpPr>
          <p:nvPr>
            <p:ph type="title"/>
          </p:nvPr>
        </p:nvSpPr>
        <p:spPr>
          <a:xfrm>
            <a:off x="468313" y="476672"/>
            <a:ext cx="8229600" cy="1944216"/>
          </a:xfrm>
        </p:spPr>
        <p:txBody>
          <a:bodyPr/>
          <a:lstStyle/>
          <a:p>
            <a:r>
              <a:rPr lang="kk-KZ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Мақсаты: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Оқушыларды өз бетінше ізденуге, ойларын еркін жеткізе білуге үйрету. Ой - өрісін, тілін, ойлау қабілетін дамыту. Шығармашыл белсенді тұлға тәрбиелеу. Сынып оқушыларының пәндер бойынша алған білімдерін саралау.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229600" cy="1143000"/>
          </a:xfrm>
        </p:spPr>
        <p:txBody>
          <a:bodyPr/>
          <a:lstStyle/>
          <a:p>
            <a:r>
              <a:rPr lang="kk-KZ" sz="8000" dirty="0" smtClean="0"/>
              <a:t>Керей, Жәнібек</a:t>
            </a:r>
            <a:endParaRPr lang="ru-RU" sz="8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kk-KZ" sz="4800" dirty="0" smtClean="0"/>
              <a:t>Қазақстан аумағында өмір сүрген алғашқы адамдардың замандасы?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1143000"/>
          </a:xfrm>
        </p:spPr>
        <p:txBody>
          <a:bodyPr/>
          <a:lstStyle/>
          <a:p>
            <a:r>
              <a:rPr lang="kk-KZ" sz="7200" dirty="0" smtClean="0">
                <a:hlinkClick r:id="rId2" action="ppaction://hlinksldjump"/>
              </a:rPr>
              <a:t>Питекантроп</a:t>
            </a:r>
            <a:endParaRPr lang="ru-RU" sz="7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kk-KZ" sz="4800" dirty="0" smtClean="0"/>
              <a:t>Ағаш үстінде 100 торғай отырады. Аңшы 10 торғайды атып алады. Торғайдың қаншасы қалады</a:t>
            </a:r>
            <a:r>
              <a:rPr lang="kk-KZ" dirty="0" smtClean="0"/>
              <a:t>?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/>
          <a:p>
            <a:r>
              <a:rPr lang="kk-KZ" sz="7200" dirty="0" smtClean="0"/>
              <a:t>10 торғай</a:t>
            </a:r>
            <a:endParaRPr lang="ru-RU" sz="7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/>
          <a:lstStyle/>
          <a:p>
            <a:r>
              <a:rPr lang="kk-KZ" sz="4800" dirty="0" smtClean="0"/>
              <a:t>Үстел беті төртбұрышты, оның бір бұрышын арамен кесіп алсақ, неше бұрыш қалады</a:t>
            </a:r>
            <a:r>
              <a:rPr lang="kk-KZ" dirty="0" smtClean="0"/>
              <a:t>?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kk-KZ" sz="7200" dirty="0" smtClean="0"/>
              <a:t>5 бұрыш</a:t>
            </a:r>
            <a:endParaRPr lang="ru-RU" sz="7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80928"/>
            <a:ext cx="8229600" cy="1143000"/>
          </a:xfrm>
        </p:spPr>
        <p:txBody>
          <a:bodyPr/>
          <a:lstStyle/>
          <a:p>
            <a:r>
              <a:rPr lang="kk-KZ" dirty="0" smtClean="0"/>
              <a:t> Бір жанұяның бес ер баласы және олардың әрқайсысының қарындастары бар. </a:t>
            </a:r>
            <a:r>
              <a:rPr lang="ru-RU" dirty="0" err="1" smtClean="0"/>
              <a:t>Жанұяның қанша баласы</a:t>
            </a:r>
            <a:r>
              <a:rPr lang="ru-RU" dirty="0" smtClean="0"/>
              <a:t> бар?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229600" cy="1143000"/>
          </a:xfrm>
        </p:spPr>
        <p:txBody>
          <a:bodyPr/>
          <a:lstStyle/>
          <a:p>
            <a:r>
              <a:rPr lang="ru-RU" sz="6600" dirty="0" smtClean="0"/>
              <a:t>6 бала</a:t>
            </a:r>
            <a:endParaRPr lang="ru-RU" sz="6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r>
              <a:rPr lang="kk-KZ" sz="4800" dirty="0" smtClean="0"/>
              <a:t>Бөлменің төрт бұрышында бір - бір мысықтан отыр. әр мысықтың алдында үш мысықтан отыр. </a:t>
            </a:r>
            <a:r>
              <a:rPr lang="ru-RU" sz="4800" dirty="0" err="1" smtClean="0"/>
              <a:t>Барлығы бөлмеде неше</a:t>
            </a:r>
            <a:r>
              <a:rPr lang="ru-RU" sz="4800" dirty="0" smtClean="0"/>
              <a:t> </a:t>
            </a:r>
            <a:r>
              <a:rPr lang="ru-RU" sz="4800" dirty="0" err="1" smtClean="0"/>
              <a:t>мысық </a:t>
            </a:r>
            <a:r>
              <a:rPr lang="ru-RU" sz="4800" dirty="0" smtClean="0"/>
              <a:t>бар? </a:t>
            </a:r>
            <a:endParaRPr lang="ru-RU" sz="4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14033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sz="6700" dirty="0" smtClean="0">
                <a:solidFill>
                  <a:srgbClr val="FF0000"/>
                </a:solidFill>
              </a:rPr>
              <a:t/>
            </a:r>
            <a:br>
              <a:rPr lang="kk-KZ" sz="6700" dirty="0" smtClean="0">
                <a:solidFill>
                  <a:srgbClr val="FF0000"/>
                </a:solidFill>
              </a:rPr>
            </a:br>
            <a:r>
              <a:rPr lang="kk-KZ" sz="6700" dirty="0" smtClean="0">
                <a:solidFill>
                  <a:srgbClr val="FF0000"/>
                </a:solidFill>
              </a:rPr>
              <a:t/>
            </a:r>
            <a:br>
              <a:rPr lang="kk-KZ" sz="6700" dirty="0" smtClean="0">
                <a:solidFill>
                  <a:srgbClr val="FF0000"/>
                </a:solidFill>
              </a:rPr>
            </a:br>
            <a:r>
              <a:rPr lang="kk-KZ" sz="6700" dirty="0" smtClean="0">
                <a:solidFill>
                  <a:srgbClr val="FF0000"/>
                </a:solidFill>
              </a:rPr>
              <a:t/>
            </a:r>
            <a:br>
              <a:rPr lang="kk-KZ" sz="6700" dirty="0" smtClean="0">
                <a:solidFill>
                  <a:srgbClr val="FF0000"/>
                </a:solidFill>
              </a:rPr>
            </a:br>
            <a:r>
              <a:rPr lang="kk-KZ" sz="6700" dirty="0" smtClean="0">
                <a:solidFill>
                  <a:srgbClr val="FF0000"/>
                </a:solidFill>
              </a:rPr>
              <a:t/>
            </a:r>
            <a:br>
              <a:rPr lang="kk-KZ" sz="6700" dirty="0" smtClean="0">
                <a:solidFill>
                  <a:srgbClr val="FF0000"/>
                </a:solidFill>
              </a:rPr>
            </a:br>
            <a:r>
              <a:rPr lang="kk-KZ" sz="6700" dirty="0" smtClean="0">
                <a:solidFill>
                  <a:srgbClr val="FF0000"/>
                </a:solidFill>
              </a:rPr>
              <a:t/>
            </a:r>
            <a:br>
              <a:rPr lang="kk-KZ" sz="6700" dirty="0" smtClean="0">
                <a:solidFill>
                  <a:srgbClr val="FF0000"/>
                </a:solidFill>
              </a:rPr>
            </a:br>
            <a:r>
              <a:rPr lang="kk-KZ" sz="6700" dirty="0" smtClean="0">
                <a:solidFill>
                  <a:srgbClr val="FF0000"/>
                </a:solidFill>
              </a:rPr>
              <a:t>1 «Білімділер» тобы</a:t>
            </a:r>
            <a:br>
              <a:rPr lang="kk-KZ" sz="6700" dirty="0" smtClean="0">
                <a:solidFill>
                  <a:srgbClr val="FF0000"/>
                </a:solidFill>
              </a:rPr>
            </a:br>
            <a:r>
              <a:rPr lang="kk-KZ" sz="6700" dirty="0" smtClean="0">
                <a:solidFill>
                  <a:srgbClr val="FF0000"/>
                </a:solidFill>
              </a:rPr>
              <a:t/>
            </a:r>
            <a:br>
              <a:rPr lang="kk-KZ" sz="6700" dirty="0" smtClean="0">
                <a:solidFill>
                  <a:srgbClr val="FF0000"/>
                </a:solidFill>
              </a:rPr>
            </a:br>
            <a:r>
              <a:rPr lang="kk-KZ" sz="6700" dirty="0" smtClean="0">
                <a:solidFill>
                  <a:srgbClr val="FF0000"/>
                </a:solidFill>
              </a:rPr>
              <a:t>2 «Талаптылар» тобы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1143000"/>
          </a:xfrm>
        </p:spPr>
        <p:txBody>
          <a:bodyPr/>
          <a:lstStyle/>
          <a:p>
            <a:r>
              <a:rPr lang="ru-RU" sz="6600" dirty="0" smtClean="0">
                <a:hlinkClick r:id="rId2" action="ppaction://hlinksldjump"/>
              </a:rPr>
              <a:t>4мысық</a:t>
            </a:r>
            <a:endParaRPr lang="ru-RU" sz="6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/>
          <a:lstStyle/>
          <a:p>
            <a:r>
              <a:rPr lang="kk-KZ" sz="6000" dirty="0" smtClean="0"/>
              <a:t>География ғылымы нені зерттейді</a:t>
            </a:r>
            <a:endParaRPr lang="ru-RU" sz="6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kk-KZ" sz="4800" dirty="0" smtClean="0"/>
              <a:t>Жер беті табиғатын, халқтар мен олардың шаруашылығын</a:t>
            </a:r>
            <a:endParaRPr lang="ru-RU" sz="4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/>
          <a:lstStyle/>
          <a:p>
            <a:r>
              <a:rPr lang="kk-KZ" sz="5400" dirty="0" smtClean="0"/>
              <a:t>Қазақтың тұңғыш ғарышкері</a:t>
            </a:r>
            <a:endParaRPr lang="ru-RU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1143000"/>
          </a:xfrm>
        </p:spPr>
        <p:txBody>
          <a:bodyPr/>
          <a:lstStyle/>
          <a:p>
            <a:r>
              <a:rPr lang="kk-KZ" sz="5400" dirty="0" smtClean="0"/>
              <a:t>Тоқтар Әбубәкіров</a:t>
            </a:r>
            <a:endParaRPr lang="ru-RU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kk-KZ" sz="5400" dirty="0" smtClean="0"/>
              <a:t>Күнге ең жақын орналасқан ғаламшар</a:t>
            </a:r>
            <a:endParaRPr lang="ru-RU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/>
          <a:lstStyle/>
          <a:p>
            <a:r>
              <a:rPr lang="kk-KZ" sz="5400" dirty="0" smtClean="0"/>
              <a:t>Меркурий</a:t>
            </a:r>
            <a:endParaRPr lang="ru-RU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kk-KZ" sz="4800" dirty="0" smtClean="0"/>
              <a:t>Жерде әр түрлі бағыттың азимутын анықтайтын аспап</a:t>
            </a:r>
            <a:endParaRPr lang="ru-RU" sz="4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/>
          <a:lstStyle/>
          <a:p>
            <a:r>
              <a:rPr lang="kk-KZ" sz="8000" dirty="0" smtClean="0"/>
              <a:t>Тұсбағар</a:t>
            </a:r>
            <a:endParaRPr lang="ru-RU" sz="8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229600" cy="1143000"/>
          </a:xfrm>
        </p:spPr>
        <p:txBody>
          <a:bodyPr/>
          <a:lstStyle/>
          <a:p>
            <a:pPr algn="l"/>
            <a:r>
              <a:rPr lang="kk-KZ" sz="5400" dirty="0" smtClean="0"/>
              <a:t>II кезең «Ұшқыр ой».«Халықаралық»  сөзінен бірнеше сөз ойлап табуларың керек.</a:t>
            </a:r>
            <a:br>
              <a:rPr lang="kk-KZ" sz="5400" dirty="0" smtClean="0"/>
            </a:br>
            <a:r>
              <a:rPr lang="kk-KZ" sz="5400" dirty="0" smtClean="0"/>
              <a:t>Дұрыс орындаған топқа ойлап тапқан сөздеріңе қарай ұпай беріледі.</a:t>
            </a:r>
            <a:br>
              <a:rPr lang="kk-KZ" sz="5400" dirty="0" smtClean="0"/>
            </a:br>
            <a:endParaRPr lang="ru-RU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5170586"/>
          </a:xfrm>
        </p:spPr>
        <p:txBody>
          <a:bodyPr/>
          <a:lstStyle/>
          <a:p>
            <a:pPr algn="l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Бүгінгі  “Ақбота” зияткерлік ойыны 5 кезеңнен тұрады:</a:t>
            </a:r>
            <a:r>
              <a:rPr lang="kk-KZ" dirty="0" smtClean="0">
                <a:solidFill>
                  <a:srgbClr val="FF0000"/>
                </a:solidFill>
              </a:rPr>
              <a:t/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1)«Ойлы болсаң, озып көр!»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«Ұшқыр ой»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«Тапқыр болсаң, талас жоқ»</a:t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4) «Тездет, бірақ қателеспе!»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5)“ Жұмыла көтерген жүк жеңіл ”</a:t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/>
          <a:lstStyle/>
          <a:p>
            <a:pPr algn="l"/>
            <a:r>
              <a:rPr lang="kk-KZ" sz="5400" dirty="0" smtClean="0"/>
              <a:t>IІІ кезең. «Тапқыр болсаң, талас жоқ»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kk-KZ" sz="5400" dirty="0" smtClean="0"/>
              <a:t> Шрифтограмма шешу.</a:t>
            </a:r>
            <a:endParaRPr lang="ru-RU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Білімділер тобы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ті – тер – рік- бөл                                    </a:t>
            </a:r>
          </a:p>
          <a:p>
            <a:r>
              <a:rPr lang="kk-KZ" dirty="0" smtClean="0"/>
              <a:t> құ-тан –бай</a:t>
            </a:r>
          </a:p>
          <a:p>
            <a:r>
              <a:rPr lang="kk-KZ" dirty="0" smtClean="0"/>
              <a:t>нар –на- қа –та- лық-  ғат                       </a:t>
            </a:r>
          </a:p>
          <a:p>
            <a:r>
              <a:rPr lang="kk-KZ" dirty="0" smtClean="0"/>
              <a:t> ды- рын –лық- да</a:t>
            </a:r>
          </a:p>
          <a:p>
            <a:r>
              <a:rPr lang="kk-KZ" dirty="0" smtClean="0"/>
              <a:t>ми – рит – лық- ка                                </a:t>
            </a:r>
          </a:p>
          <a:p>
            <a:r>
              <a:rPr lang="kk-KZ" dirty="0" smtClean="0"/>
              <a:t>дық –паз – сам – жа                                       </a:t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Талаптылар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те – ма – ка – ти – мА                          </a:t>
            </a:r>
          </a:p>
          <a:p>
            <a:r>
              <a:rPr lang="kk-KZ" dirty="0" smtClean="0"/>
              <a:t>  мі- лі- сі- ке- міз</a:t>
            </a:r>
          </a:p>
          <a:p>
            <a:r>
              <a:rPr lang="kk-KZ" dirty="0" smtClean="0"/>
              <a:t>паз - рым – ды- қы                                </a:t>
            </a:r>
          </a:p>
          <a:p>
            <a:r>
              <a:rPr lang="kk-KZ" dirty="0" smtClean="0"/>
              <a:t> ды – ра – қа – ған.</a:t>
            </a:r>
          </a:p>
          <a:p>
            <a:r>
              <a:rPr lang="kk-KZ" dirty="0" smtClean="0"/>
              <a:t>лін –не- те –жі- рі- шек                         </a:t>
            </a:r>
          </a:p>
          <a:p>
            <a:r>
              <a:rPr lang="kk-KZ" dirty="0" smtClean="0"/>
              <a:t> ша- қо –қан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229600" cy="1143000"/>
          </a:xfrm>
        </p:spPr>
        <p:txBody>
          <a:bodyPr/>
          <a:lstStyle/>
          <a:p>
            <a:r>
              <a:rPr lang="kk-KZ" dirty="0" smtClean="0"/>
              <a:t>ІV кезең </a:t>
            </a:r>
            <a:br>
              <a:rPr lang="kk-KZ" dirty="0" smtClean="0"/>
            </a:br>
            <a:r>
              <a:rPr lang="kk-KZ" dirty="0" smtClean="0"/>
              <a:t>«Тездет, бірақ қателеспе!»</a:t>
            </a:r>
            <a:br>
              <a:rPr lang="kk-KZ" dirty="0" smtClean="0"/>
            </a:br>
            <a:r>
              <a:rPr lang="kk-KZ" dirty="0" smtClean="0"/>
              <a:t>Бұл сайыс топ басшыларына арналған. Әр топ басшысына 10сұрақ беріледі. Бір сөзбен «иә» немесе «жоқ» деп жауап береді. Әр дұрыс жауапқа 10 ұпай беріледі.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8229600" cy="1143000"/>
          </a:xfrm>
        </p:spPr>
        <p:txBody>
          <a:bodyPr/>
          <a:lstStyle/>
          <a:p>
            <a:r>
              <a:rPr lang="kk-KZ" sz="6000" dirty="0" smtClean="0"/>
              <a:t>VI кезең.  </a:t>
            </a:r>
            <a:br>
              <a:rPr lang="kk-KZ" sz="6000" dirty="0" smtClean="0"/>
            </a:br>
            <a:r>
              <a:rPr lang="kk-KZ" sz="6000" dirty="0" smtClean="0"/>
              <a:t>«Жұмыла көтерген жүк жеңіл»Жарнама жасау 10 ұпай.</a:t>
            </a:r>
            <a:br>
              <a:rPr lang="kk-KZ" sz="6000" dirty="0" smtClean="0"/>
            </a:br>
            <a:endParaRPr lang="ru-RU" sz="6000" dirty="0"/>
          </a:p>
        </p:txBody>
      </p:sp>
    </p:spTree>
  </p:cSld>
  <p:clrMapOvr>
    <a:masterClrMapping/>
  </p:clrMapOvr>
  <p:transition>
    <p:wedg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kk-KZ" sz="4800" dirty="0" smtClean="0"/>
              <a:t>«Білімділер» тобы. </a:t>
            </a:r>
          </a:p>
          <a:p>
            <a:r>
              <a:rPr lang="kk-KZ" sz="4800" dirty="0" smtClean="0"/>
              <a:t>«Менің мектебім»</a:t>
            </a:r>
          </a:p>
          <a:p>
            <a:endParaRPr lang="kk-KZ" sz="4800" dirty="0" smtClean="0"/>
          </a:p>
          <a:p>
            <a:r>
              <a:rPr lang="kk-KZ" sz="4800" dirty="0" smtClean="0"/>
              <a:t> «Ойшылдар» тобы.</a:t>
            </a:r>
          </a:p>
          <a:p>
            <a:r>
              <a:rPr lang="kk-KZ" sz="4800" dirty="0" smtClean="0"/>
              <a:t> «Сүйікті оқулығым» 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 </a:t>
            </a: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 </a:t>
            </a: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 </a:t>
            </a: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ти </a:t>
            </a: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                            мі- лі- сі- ке- міз</a:t>
            </a:r>
            <a:b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паз - рым </a:t>
            </a: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ды- қы                                 ды </a:t>
            </a: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 </a:t>
            </a: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қа </a:t>
            </a: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ған.</a:t>
            </a:r>
            <a:b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 </a:t>
            </a: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не- те </a:t>
            </a: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жі- рі- шек                          ша- қо </a:t>
            </a: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қан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88\Pictures\shkol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20080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нутый угол 4"/>
          <p:cNvSpPr/>
          <p:nvPr/>
        </p:nvSpPr>
        <p:spPr>
          <a:xfrm rot="1500000">
            <a:off x="366713" y="3913188"/>
            <a:ext cx="3529012" cy="2519362"/>
          </a:xfrm>
          <a:prstGeom prst="foldedCorner">
            <a:avLst/>
          </a:prstGeom>
          <a:solidFill>
            <a:srgbClr val="FF99CC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Назарларыңызға Рахмеет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*)))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395288" y="333375"/>
            <a:ext cx="8569200" cy="5903937"/>
          </a:xfrm>
        </p:spPr>
        <p:txBody>
          <a:bodyPr/>
          <a:lstStyle/>
          <a:p>
            <a:pPr>
              <a:buNone/>
            </a:pPr>
            <a:r>
              <a:rPr lang="ru-RU" sz="2200" dirty="0" smtClean="0"/>
              <a:t>            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kk-KZ" sz="3600" dirty="0" smtClean="0">
                <a:solidFill>
                  <a:srgbClr val="C00000"/>
                </a:solidFill>
              </a:rPr>
              <a:t>І - кезең. «Ойлы болсаң, озып көр!» деп аталады.</a:t>
            </a:r>
          </a:p>
          <a:p>
            <a:pPr algn="just">
              <a:buNone/>
            </a:pPr>
            <a:r>
              <a:rPr lang="kk-KZ" sz="3600" dirty="0" smtClean="0">
                <a:solidFill>
                  <a:srgbClr val="C00000"/>
                </a:solidFill>
              </a:rPr>
              <a:t/>
            </a:r>
            <a:br>
              <a:rPr lang="kk-KZ" sz="3600" dirty="0" smtClean="0">
                <a:solidFill>
                  <a:srgbClr val="C00000"/>
                </a:solidFill>
              </a:rPr>
            </a:br>
            <a:r>
              <a:rPr lang="kk-KZ" sz="3600" dirty="0" smtClean="0">
                <a:solidFill>
                  <a:srgbClr val="C00000"/>
                </a:solidFill>
              </a:rPr>
              <a:t>Бұл сайыста 4 ұяшық беріледі. Әр ұяшықта жеке бір пәнге қатысты 4 сұрақ өз деңгейімен қарастырылған. (әдебиет, тарих, математика, география)             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08720"/>
          <a:ext cx="8229600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556792"/>
            <a:ext cx="7039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800" dirty="0" smtClean="0"/>
              <a:t> Үш биді ата</a:t>
            </a:r>
            <a:endParaRPr lang="ru-RU" sz="4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Төле би, Әйтеке би, Қазыбек би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1"/>
            <a:ext cx="8064698" cy="5040560"/>
          </a:xfrm>
        </p:spPr>
        <p:txBody>
          <a:bodyPr rtlCol="0">
            <a:normAutofit/>
          </a:bodyPr>
          <a:lstStyle/>
          <a:p>
            <a:pPr algn="ctr"/>
            <a:r>
              <a:rPr lang="kk-KZ" sz="4800" dirty="0" smtClean="0"/>
              <a:t>Жылдың төрт мезгіліне арнап өлең жазған ақын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365</Words>
  <Application>Microsoft Office PowerPoint</Application>
  <PresentationFormat>Экран (4:3)</PresentationFormat>
  <Paragraphs>76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Слайд 1</vt:lpstr>
      <vt:lpstr>     Мақсаты:   Оқушыларды өз бетінше ізденуге, ойларын еркін жеткізе білуге үйрету. Ой - өрісін, тілін, ойлау қабілетін дамыту. Шығармашыл белсенді тұлға тәрбиелеу. Сынып оқушыларының пәндер бойынша алған білімдерін саралау. </vt:lpstr>
      <vt:lpstr>     1 «Білімділер» тобы  2 «Талаптылар» тобы  </vt:lpstr>
      <vt:lpstr>  Бүгінгі  “Ақбота” зияткерлік ойыны 5 кезеңнен тұрады: 1)«Ойлы болсаң, озып көр!» 2) «Ұшқыр ой» 3) «Тапқыр болсаң, талас жоқ» 4) «Тездет, бірақ қателеспе!» 5)“ Жұмыла көтерген жүк жеңіл ” </vt:lpstr>
      <vt:lpstr>Слайд 5</vt:lpstr>
      <vt:lpstr>Слайд 6</vt:lpstr>
      <vt:lpstr>Слайд 7</vt:lpstr>
      <vt:lpstr>Слайд 8</vt:lpstr>
      <vt:lpstr>Слайд 9</vt:lpstr>
      <vt:lpstr>Слайд 10</vt:lpstr>
      <vt:lpstr>Бес арыс пен үш бәйтеректі ата? </vt:lpstr>
      <vt:lpstr>  Бес арыс:А.Байтұрсынов, Ш.Құдайбердіұлы, М.Жұмабаев, Ж.Аймауытов,  М.Дулатов. Үш бәтерек:Сәкен Сейфуллин, Ілияс Жансүгіров, Бейімбет Майлин</vt:lpstr>
      <vt:lpstr>Кей – кейде дүниеден түңілсем де,  Қасиетті тілімнен түңілмедім.  Қай өлең? Авторы кім? Жатқа айт.</vt:lpstr>
      <vt:lpstr>Үш бақытым. М. Мақатаев</vt:lpstr>
      <vt:lpstr>Сақтардың аңдық стильі қандай жануармен байланыстырылды</vt:lpstr>
      <vt:lpstr>Арыстан бейнесінде «өмір ағашы»</vt:lpstr>
      <vt:lpstr>Алтын адам қайдан табылды?</vt:lpstr>
      <vt:lpstr>Алматы облысы, Есік қаласы</vt:lpstr>
      <vt:lpstr>Қазақ хандығын құрған хандар?</vt:lpstr>
      <vt:lpstr>Керей, Жәнібек</vt:lpstr>
      <vt:lpstr>Қазақстан аумағында өмір сүрген алғашқы адамдардың замандасы?</vt:lpstr>
      <vt:lpstr>Питекантроп</vt:lpstr>
      <vt:lpstr> Ағаш үстінде 100 торғай отырады. Аңшы 10 торғайды атып алады. Торғайдың қаншасы қалады?</vt:lpstr>
      <vt:lpstr>10 торғай</vt:lpstr>
      <vt:lpstr>Үстел беті төртбұрышты, оның бір бұрышын арамен кесіп алсақ, неше бұрыш қалады? </vt:lpstr>
      <vt:lpstr>5 бұрыш</vt:lpstr>
      <vt:lpstr> Бір жанұяның бес ер баласы және олардың әрқайсысының қарындастары бар. Жанұяның қанша баласы бар? </vt:lpstr>
      <vt:lpstr>6 бала</vt:lpstr>
      <vt:lpstr>Бөлменің төрт бұрышында бір - бір мысықтан отыр. әр мысықтың алдында үш мысықтан отыр. Барлығы бөлмеде неше мысық бар? </vt:lpstr>
      <vt:lpstr>4мысық</vt:lpstr>
      <vt:lpstr>География ғылымы нені зерттейді</vt:lpstr>
      <vt:lpstr>Жер беті табиғатын, халқтар мен олардың шаруашылығын</vt:lpstr>
      <vt:lpstr>Қазақтың тұңғыш ғарышкері</vt:lpstr>
      <vt:lpstr>Тоқтар Әбубәкіров</vt:lpstr>
      <vt:lpstr>Күнге ең жақын орналасқан ғаламшар</vt:lpstr>
      <vt:lpstr>Меркурий</vt:lpstr>
      <vt:lpstr>Жерде әр түрлі бағыттың азимутын анықтайтын аспап</vt:lpstr>
      <vt:lpstr>Тұсбағар</vt:lpstr>
      <vt:lpstr>II кезең «Ұшқыр ой».«Халықаралық»  сөзінен бірнеше сөз ойлап табуларың керек. Дұрыс орындаған топқа ойлап тапқан сөздеріңе қарай ұпай беріледі. </vt:lpstr>
      <vt:lpstr>IІІ кезең. «Тапқыр болсаң, талас жоқ»  Шрифтограмма шешу.</vt:lpstr>
      <vt:lpstr>Білімділер тобы</vt:lpstr>
      <vt:lpstr>Талаптылар</vt:lpstr>
      <vt:lpstr>ІV кезең  «Тездет, бірақ қателеспе!» Бұл сайыс топ басшыларына арналған. Әр топ басшысына 10сұрақ беріледі. Бір сөзбен «иә» немесе «жоқ» деп жауап береді. Әр дұрыс жауапқа 10 ұпай беріледі. </vt:lpstr>
      <vt:lpstr>VI кезең.   «Жұмыла көтерген жүк жеңіл»Жарнама жасау 10 ұпай. </vt:lpstr>
      <vt:lpstr>Слайд 45</vt:lpstr>
      <vt:lpstr>Слайд 46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Айжан</cp:lastModifiedBy>
  <cp:revision>87</cp:revision>
  <dcterms:created xsi:type="dcterms:W3CDTF">2015-04-12T12:32:11Z</dcterms:created>
  <dcterms:modified xsi:type="dcterms:W3CDTF">2021-10-15T12:17:01Z</dcterms:modified>
</cp:coreProperties>
</file>