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66" r:id="rId3"/>
    <p:sldId id="269" r:id="rId4"/>
    <p:sldId id="281" r:id="rId5"/>
    <p:sldId id="264" r:id="rId6"/>
    <p:sldId id="270" r:id="rId7"/>
    <p:sldId id="271" r:id="rId8"/>
    <p:sldId id="272" r:id="rId9"/>
    <p:sldId id="273" r:id="rId10"/>
    <p:sldId id="274" r:id="rId11"/>
    <p:sldId id="278" r:id="rId12"/>
    <p:sldId id="279" r:id="rId13"/>
    <p:sldId id="275" r:id="rId14"/>
    <p:sldId id="28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66A8B4-0D71-4FC4-B429-7ACAA57B6F78}" type="datetimeFigureOut">
              <a:rPr lang="ru-RU" smtClean="0"/>
              <a:pPr/>
              <a:t>12.01.2016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80B097-12E2-4C07-8C72-432F76D7AF4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k-KZ" i="1" dirty="0" smtClean="0"/>
              <a:t>Авагадро заңы. Газдардың молярлық көлемі. Газдардың салыстырмалы тығыздығы.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6948264" cy="3284984"/>
          </a:xfrm>
        </p:spPr>
        <p:txBody>
          <a:bodyPr/>
          <a:lstStyle/>
          <a:p>
            <a:pPr>
              <a:buNone/>
            </a:pP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		Бірдей жағдайда алынған газдардың тең көлемдерінде </a:t>
            </a:r>
            <a:r>
              <a:rPr lang="kk-KZ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молекула</a:t>
            </a: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 сандары бірдей болады. Бұл - Авогадро заңы. Ол 1811 жылы ашылған.</a:t>
            </a:r>
            <a:br>
              <a:rPr lang="kk-KZ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Химияда тығыздықтан басқа салыстырмалы тығыздық деген түсінік те пайдаланылады.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611560" y="3284984"/>
            <a:ext cx="810039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Бірдей жағдайда тең көлемде алынған ғаздардың массаларының қатынасын салыстырмалы тығыздық деп атайды.</a:t>
            </a:r>
            <a:endParaRPr kumimoji="0" lang="kk-KZ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D = \frac{m(1)}{m(2)} = \frac{M(1)}{M(2)}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4941168"/>
            <a:ext cx="2736304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Picture 4" descr="http://taina.aib.ru/images/biography/avogadro-amede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7" y="0"/>
            <a:ext cx="2267744" cy="32608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764704"/>
            <a:ext cx="7920880" cy="2232248"/>
          </a:xfrm>
        </p:spPr>
        <p:txBody>
          <a:bodyPr/>
          <a:lstStyle/>
          <a:p>
            <a:pPr>
              <a:buNone/>
            </a:pPr>
            <a:r>
              <a:rPr lang="kk-KZ" i="1" dirty="0" smtClean="0"/>
              <a:t>		Бір газдың екінші газбен салыстырғандағы тығыздығы олардың молярлық массаларының қатынасындай болады. Салыстырмалы тығыздық сутегі мен ауа бойынша беріледі.</a:t>
            </a:r>
            <a:endParaRPr lang="ru-RU" dirty="0"/>
          </a:p>
        </p:txBody>
      </p:sp>
      <p:pic>
        <p:nvPicPr>
          <p:cNvPr id="5" name="Рисунок 4" descr="D_{H_2} = \frac{M(x)}{M(H_2)}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852936"/>
            <a:ext cx="2016224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D_{aya} = \frac{M(x)}{aya}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2924944"/>
            <a:ext cx="2304256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1907704" y="4365104"/>
            <a:ext cx="50405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М(Н</a:t>
            </a:r>
            <a:r>
              <a:rPr kumimoji="0" lang="kk-KZ" sz="2000" b="1" i="1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kk-KZ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= 2 г/моль;         М(ауа) = 29 г/моль</a:t>
            </a:r>
            <a:endParaRPr kumimoji="0" lang="kk-KZ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23528" y="5150658"/>
            <a:ext cx="813690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М{х) = 2D(H</a:t>
            </a:r>
            <a:r>
              <a:rPr kumimoji="0" lang="kk-KZ" sz="2400" b="1" i="1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kk-KZ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); М(х) = 29D(aya), мұндағы х - белгісіз газдың мольдік массасы.</a:t>
            </a:r>
            <a:endParaRPr kumimoji="0" lang="kk-KZ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764704"/>
            <a:ext cx="7920880" cy="2232248"/>
          </a:xfrm>
        </p:spPr>
        <p:txBody>
          <a:bodyPr/>
          <a:lstStyle/>
          <a:p>
            <a:pPr>
              <a:buNone/>
            </a:pPr>
            <a:r>
              <a:rPr lang="kk-KZ" i="1" dirty="0" smtClean="0"/>
              <a:t>		Бір газдың екінші газбен салыстырғандағы тығыздығы олардың молярлық массаларының қатынасындай болады. Салыстырмалы тығыздық сутегі мен ауа бойынша беріледі.</a:t>
            </a:r>
            <a:endParaRPr lang="ru-RU" dirty="0"/>
          </a:p>
        </p:txBody>
      </p:sp>
      <p:pic>
        <p:nvPicPr>
          <p:cNvPr id="5" name="Рисунок 4" descr="D_{H_2} = \frac{M(x)}{M(H_2)}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852936"/>
            <a:ext cx="2016224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D_{aya} = \frac{M(x)}{aya}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2924944"/>
            <a:ext cx="2304256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1907704" y="4365104"/>
            <a:ext cx="50405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М(Н</a:t>
            </a:r>
            <a:r>
              <a:rPr kumimoji="0" lang="kk-KZ" sz="2000" b="1" i="1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kk-KZ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= 2 г/моль;         М(ауа) = 29 г/моль</a:t>
            </a:r>
            <a:endParaRPr kumimoji="0" lang="kk-KZ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23528" y="5150658"/>
            <a:ext cx="813690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М{х) = 2D(H</a:t>
            </a:r>
            <a:r>
              <a:rPr kumimoji="0" lang="kk-KZ" sz="2400" b="1" i="1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kk-KZ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); М(х) = 29D(aya), мұндағы х - белгісіз газдың мольдік массасы.</a:t>
            </a:r>
            <a:endParaRPr kumimoji="0" lang="kk-KZ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052736"/>
            <a:ext cx="7834064" cy="1117104"/>
          </a:xfrm>
        </p:spPr>
        <p:txBody>
          <a:bodyPr/>
          <a:lstStyle/>
          <a:p>
            <a:pPr>
              <a:buNone/>
            </a:pPr>
            <a:r>
              <a:rPr lang="kk-KZ" i="1" dirty="0" smtClean="0"/>
              <a:t>		Қалыпты жағдайдағы газдың тығыздығы мына формуламен анықталады: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\rho = \frac{M}{V_m}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2420888"/>
            <a:ext cx="2808312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683568" y="4005064"/>
            <a:ext cx="78843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i="1" dirty="0" smtClean="0">
                <a:latin typeface="Times New Roman" pitchFamily="18" charset="0"/>
                <a:cs typeface="Times New Roman" pitchFamily="18" charset="0"/>
              </a:rPr>
              <a:t>Сутегі, оттек, ауаның қ.ж. -да тығыздығын есептеңдер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88640"/>
            <a:ext cx="9144000" cy="6408712"/>
          </a:xfrm>
        </p:spPr>
        <p:txBody>
          <a:bodyPr numCol="2"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kk-KZ" sz="1700" b="1" i="1" dirty="0" smtClean="0">
                <a:latin typeface="Times New Roman" pitchFamily="18" charset="0"/>
                <a:cs typeface="Times New Roman" pitchFamily="18" charset="0"/>
              </a:rPr>
              <a:t>4,5 </a:t>
            </a:r>
            <a:r>
              <a:rPr lang="kk-KZ" sz="1700" b="1" i="1" dirty="0" smtClean="0">
                <a:latin typeface="Times New Roman" pitchFamily="18" charset="0"/>
                <a:cs typeface="Times New Roman" pitchFamily="18" charset="0"/>
              </a:rPr>
              <a:t>моль оттегінің  (қ.ж) көлемі  (л)</a:t>
            </a:r>
            <a:r>
              <a:rPr lang="kk-KZ" sz="1700" b="1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7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kk-KZ" sz="1700" b="1" i="1" dirty="0" smtClean="0">
                <a:latin typeface="Times New Roman" pitchFamily="18" charset="0"/>
                <a:cs typeface="Times New Roman" pitchFamily="18" charset="0"/>
              </a:rPr>
              <a:t>80 г оттегінің  (қ.ж) көлемі  (л)</a:t>
            </a:r>
            <a:r>
              <a:rPr lang="kk-KZ" sz="1700" b="1" i="1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7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7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kk-KZ" sz="1700" b="1" i="1" dirty="0" smtClean="0">
                <a:latin typeface="Times New Roman" pitchFamily="18" charset="0"/>
                <a:cs typeface="Times New Roman" pitchFamily="18" charset="0"/>
              </a:rPr>
              <a:t>1 л  оттегінің  молекула саны</a:t>
            </a:r>
            <a:endParaRPr lang="ru-RU" sz="17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kk-KZ" sz="1700" b="1" i="1" dirty="0" smtClean="0">
                <a:latin typeface="Times New Roman" pitchFamily="18" charset="0"/>
                <a:cs typeface="Times New Roman" pitchFamily="18" charset="0"/>
              </a:rPr>
              <a:t>Оттектің </a:t>
            </a:r>
            <a:r>
              <a:rPr lang="kk-KZ" sz="1700" b="1" i="1" baseline="-25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1700" b="1" i="1" dirty="0" smtClean="0">
                <a:latin typeface="Times New Roman" pitchFamily="18" charset="0"/>
                <a:cs typeface="Times New Roman" pitchFamily="18" charset="0"/>
              </a:rPr>
              <a:t>сутегі бойынша тығыздығы </a:t>
            </a:r>
            <a:endParaRPr lang="ru-RU" sz="17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kk-KZ" sz="1700" b="1" i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kk-KZ" sz="17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1700" b="1" i="1" dirty="0" smtClean="0">
                <a:latin typeface="Times New Roman" pitchFamily="18" charset="0"/>
                <a:cs typeface="Times New Roman" pitchFamily="18" charset="0"/>
              </a:rPr>
              <a:t> (қ.ж) тығыздығы (г/л)</a:t>
            </a:r>
            <a:r>
              <a:rPr lang="kk-KZ" sz="1700" b="1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7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kk-KZ" sz="1700" b="1" i="1" dirty="0" smtClean="0">
                <a:latin typeface="Times New Roman" pitchFamily="18" charset="0"/>
                <a:cs typeface="Times New Roman" pitchFamily="18" charset="0"/>
              </a:rPr>
              <a:t>Глюкоза С</a:t>
            </a:r>
            <a:r>
              <a:rPr lang="kk-KZ" sz="1700" b="1" i="1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kk-KZ" sz="1700" b="1" i="1" dirty="0" smtClean="0">
                <a:latin typeface="Times New Roman" pitchFamily="18" charset="0"/>
                <a:cs typeface="Times New Roman" pitchFamily="18" charset="0"/>
              </a:rPr>
              <a:t> Н</a:t>
            </a:r>
            <a:r>
              <a:rPr lang="kk-KZ" sz="1700" b="1" i="1" baseline="-25000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kk-KZ" sz="1700" b="1" i="1" dirty="0" smtClean="0">
                <a:latin typeface="Times New Roman" pitchFamily="18" charset="0"/>
                <a:cs typeface="Times New Roman" pitchFamily="18" charset="0"/>
              </a:rPr>
              <a:t> О</a:t>
            </a:r>
            <a:r>
              <a:rPr lang="kk-KZ" sz="1700" b="1" i="1" baseline="-25000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kk-KZ" sz="1700" b="1" i="1" dirty="0" smtClean="0">
                <a:latin typeface="Times New Roman" pitchFamily="18" charset="0"/>
                <a:cs typeface="Times New Roman" pitchFamily="18" charset="0"/>
              </a:rPr>
              <a:t> құрамындағы элементтердің массалық қатынастары</a:t>
            </a:r>
            <a:r>
              <a:rPr lang="kk-KZ" sz="1700" b="1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7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kk-KZ" sz="1700" b="1" i="1" dirty="0" smtClean="0">
                <a:latin typeface="Times New Roman" pitchFamily="18" charset="0"/>
                <a:cs typeface="Times New Roman" pitchFamily="18" charset="0"/>
              </a:rPr>
              <a:t>Судағы  оттегінің массалық үлесі (%)</a:t>
            </a:r>
            <a:endParaRPr lang="ru-RU" sz="17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kk-KZ" sz="1700" b="1" i="1" dirty="0" smtClean="0">
                <a:latin typeface="Times New Roman" pitchFamily="18" charset="0"/>
                <a:cs typeface="Times New Roman" pitchFamily="18" charset="0"/>
              </a:rPr>
              <a:t>Калий перманганаты  құрамындағы оттектің массалық үлесі (%)</a:t>
            </a:r>
            <a:endParaRPr lang="ru-RU" sz="17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kk-KZ" sz="1700" b="1" i="1" dirty="0" smtClean="0">
                <a:latin typeface="Times New Roman" pitchFamily="18" charset="0"/>
                <a:cs typeface="Times New Roman" pitchFamily="18" charset="0"/>
              </a:rPr>
              <a:t>Адам күніне 720 л оттегі жұтады.Адамға қажет ауаның көлемі: (көлемдік үлесі оттектің 20 %) </a:t>
            </a:r>
            <a:endParaRPr lang="ru-RU" sz="17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kk-KZ" sz="1700" b="1" i="1" dirty="0" smtClean="0">
                <a:latin typeface="Times New Roman" pitchFamily="18" charset="0"/>
                <a:cs typeface="Times New Roman" pitchFamily="18" charset="0"/>
              </a:rPr>
              <a:t>0,2 моль фосфор (V) оксидің алу үшін қажет оттегінің (қ.ж) көлемі  (л) 0,3 моль темір (ІІІ) оксидін  алу үшін қажет темірдің массасы  (г)</a:t>
            </a:r>
            <a:endParaRPr lang="ru-RU" sz="17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kk-KZ" sz="1700" b="1" i="1" dirty="0" smtClean="0"/>
              <a:t>0,1  моль алюминиймен әрекеттесетін  оттегінің (қ.ж) көлемі  (л)</a:t>
            </a:r>
            <a:endParaRPr lang="ru-RU" sz="1700" b="1" i="1" dirty="0" smtClean="0"/>
          </a:p>
          <a:p>
            <a:pPr marL="514350" indent="-514350">
              <a:buFont typeface="+mj-lt"/>
              <a:buAutoNum type="arabicPeriod"/>
            </a:pPr>
            <a:r>
              <a:rPr lang="kk-KZ" sz="1700" b="1" i="1" dirty="0" smtClean="0"/>
              <a:t>2,4 кг көміртегі  (ІV) оксидін  алуға  қажет оттегінің массасы  (кг)</a:t>
            </a:r>
            <a:endParaRPr lang="ru-RU" sz="1700" b="1" i="1" dirty="0" smtClean="0"/>
          </a:p>
          <a:p>
            <a:pPr marL="514350" indent="-514350">
              <a:buFont typeface="+mj-lt"/>
              <a:buAutoNum type="arabicPeriod"/>
            </a:pPr>
            <a:r>
              <a:rPr lang="kk-KZ" sz="1700" b="1" i="1" dirty="0" smtClean="0"/>
              <a:t>490 г Бертолле тұзының ыдырауынан түзілген оттегінің зат мөлшері (моль)</a:t>
            </a:r>
            <a:endParaRPr lang="ru-RU" sz="1700" b="1" i="1" dirty="0" smtClean="0"/>
          </a:p>
          <a:p>
            <a:pPr marL="514350" indent="-514350">
              <a:buFont typeface="+mj-lt"/>
              <a:buAutoNum type="arabicPeriod"/>
            </a:pPr>
            <a:r>
              <a:rPr lang="kk-KZ" sz="1700" b="1" i="1" dirty="0" smtClean="0"/>
              <a:t>7,75 </a:t>
            </a:r>
            <a:r>
              <a:rPr lang="kk-KZ" sz="1700" b="1" i="1" dirty="0" smtClean="0"/>
              <a:t>г фосфор  10 л (қ.ж)  оттегімен әрекеттескенде түзілген оксидтің массасы</a:t>
            </a:r>
            <a:endParaRPr lang="ru-RU" sz="17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ru-RU" sz="17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kk-KZ" sz="4800" dirty="0" smtClean="0"/>
              <a:t/>
            </a:r>
            <a:br>
              <a:rPr lang="kk-KZ" sz="4800" dirty="0" smtClean="0"/>
            </a:br>
            <a:r>
              <a:rPr lang="kk-KZ" sz="4800" dirty="0" smtClean="0">
                <a:solidFill>
                  <a:schemeClr val="hlink"/>
                </a:solidFill>
              </a:rPr>
              <a:t>Сабақтың мақсаты:</a:t>
            </a:r>
            <a:br>
              <a:rPr lang="kk-KZ" sz="4800" dirty="0" smtClean="0">
                <a:solidFill>
                  <a:schemeClr val="hlink"/>
                </a:solidFill>
              </a:rPr>
            </a:br>
            <a:endParaRPr lang="ru-RU" sz="4800" dirty="0" smtClean="0">
              <a:solidFill>
                <a:schemeClr val="hlink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28670"/>
            <a:ext cx="8893175" cy="5257800"/>
          </a:xfrm>
        </p:spPr>
        <p:txBody>
          <a:bodyPr>
            <a:normAutofit/>
          </a:bodyPr>
          <a:lstStyle/>
          <a:p>
            <a:r>
              <a:rPr lang="kk-KZ" b="1" i="1" dirty="0" smtClean="0"/>
              <a:t>Білімділігі:</a:t>
            </a:r>
            <a:r>
              <a:rPr lang="kk-KZ" i="1" dirty="0" smtClean="0"/>
              <a:t>Оқушыларға интерактивті тақтаны пайдалана отырып химияның негізгі заңдарының бірі Авогадро заңы, сонымен қатар газдардың молярлық көлемі және газдардың салыстырмалы тығыздығы жайлы білім беру</a:t>
            </a:r>
            <a:endParaRPr lang="ru-RU" dirty="0" smtClean="0"/>
          </a:p>
          <a:p>
            <a:r>
              <a:rPr lang="kk-KZ" b="1" i="1" dirty="0" smtClean="0"/>
              <a:t>Дамытушылығы:</a:t>
            </a:r>
            <a:r>
              <a:rPr lang="kk-KZ" i="1" dirty="0" smtClean="0"/>
              <a:t>Қатысушылардың формулаларды пайдаланып есеп шығару арқылы ойлау жылдамдығын және ой өрісін дамыту</a:t>
            </a:r>
            <a:endParaRPr lang="ru-RU" dirty="0" smtClean="0"/>
          </a:p>
          <a:p>
            <a:r>
              <a:rPr lang="kk-KZ" b="1" i="1" dirty="0" smtClean="0"/>
              <a:t>Тәрбиелілігі:</a:t>
            </a:r>
            <a:r>
              <a:rPr lang="kk-KZ" i="1" dirty="0" smtClean="0"/>
              <a:t>Берілген жаңа тақырыпты түсіндіре отырып оқушыларды қоршаған ортаға деген көзқарасын дамытып,ұжымшылдыққа тәрбиелеу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1536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kk-KZ" sz="3600" b="1" i="1" dirty="0" smtClean="0">
                <a:latin typeface="Times New Roman" pitchFamily="18" charset="0"/>
                <a:cs typeface="Times New Roman" pitchFamily="18" charset="0"/>
              </a:rPr>
              <a:t>Үйге «Химиялық реакциялардың жылу эффектісі» берілген.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kk-KZ" sz="3600" b="1" i="1" dirty="0" smtClean="0">
                <a:latin typeface="Times New Roman" pitchFamily="18" charset="0"/>
                <a:cs typeface="Times New Roman" pitchFamily="18" charset="0"/>
              </a:rPr>
              <a:t>Сұрақтар: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0" indent="-742950" algn="ctr">
              <a:buFont typeface="+mj-lt"/>
              <a:buAutoNum type="arabicPeriod"/>
            </a:pPr>
            <a:r>
              <a:rPr lang="kk-KZ" sz="3600" b="1" i="1" dirty="0" smtClean="0">
                <a:latin typeface="Times New Roman" pitchFamily="18" charset="0"/>
                <a:cs typeface="Times New Roman" pitchFamily="18" charset="0"/>
              </a:rPr>
              <a:t>Жану реакциясы қалай жүреді?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0" indent="-742950" algn="ctr">
              <a:buFont typeface="+mj-lt"/>
              <a:buAutoNum type="arabicPeriod"/>
            </a:pPr>
            <a:r>
              <a:rPr lang="kk-KZ" sz="3600" b="1" i="1" dirty="0" smtClean="0">
                <a:latin typeface="Times New Roman" pitchFamily="18" charset="0"/>
                <a:cs typeface="Times New Roman" pitchFamily="18" charset="0"/>
              </a:rPr>
              <a:t>Экзотермиялық </a:t>
            </a:r>
            <a:r>
              <a:rPr lang="kk-KZ" sz="3600" b="1" i="1" dirty="0" smtClean="0">
                <a:latin typeface="Times New Roman" pitchFamily="18" charset="0"/>
                <a:cs typeface="Times New Roman" pitchFamily="18" charset="0"/>
              </a:rPr>
              <a:t> реакция </a:t>
            </a:r>
            <a:r>
              <a:rPr lang="kk-KZ" sz="3600" b="1" i="1" dirty="0" smtClean="0">
                <a:latin typeface="Times New Roman" pitchFamily="18" charset="0"/>
                <a:cs typeface="Times New Roman" pitchFamily="18" charset="0"/>
              </a:rPr>
              <a:t>деген не?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0" indent="-742950" algn="ctr">
              <a:buFont typeface="+mj-lt"/>
              <a:buAutoNum type="arabicPeriod"/>
            </a:pPr>
            <a:r>
              <a:rPr lang="kk-KZ" sz="3600" b="1" i="1" dirty="0" smtClean="0">
                <a:latin typeface="Times New Roman" pitchFamily="18" charset="0"/>
                <a:cs typeface="Times New Roman" pitchFamily="18" charset="0"/>
              </a:rPr>
              <a:t>Эндотермиялық  </a:t>
            </a:r>
            <a:r>
              <a:rPr lang="kk-KZ" sz="3600" b="1" i="1" dirty="0" smtClean="0">
                <a:latin typeface="Times New Roman" pitchFamily="18" charset="0"/>
                <a:cs typeface="Times New Roman" pitchFamily="18" charset="0"/>
              </a:rPr>
              <a:t>реакция деген не?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0" indent="-742950" algn="ctr">
              <a:buFont typeface="+mj-lt"/>
              <a:buAutoNum type="arabicPeriod"/>
            </a:pPr>
            <a:r>
              <a:rPr lang="kk-KZ" sz="3600" b="1" i="1" dirty="0" smtClean="0">
                <a:latin typeface="Times New Roman" pitchFamily="18" charset="0"/>
                <a:cs typeface="Times New Roman" pitchFamily="18" charset="0"/>
              </a:rPr>
              <a:t>Жылу эффекті 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0" indent="-742950" algn="ctr">
              <a:buFont typeface="+mj-lt"/>
              <a:buAutoNum type="arabicPeriod"/>
            </a:pPr>
            <a:r>
              <a:rPr lang="kk-KZ" sz="3600" b="1" i="1" dirty="0" smtClean="0">
                <a:latin typeface="Times New Roman" pitchFamily="18" charset="0"/>
                <a:cs typeface="Times New Roman" pitchFamily="18" charset="0"/>
              </a:rPr>
              <a:t>Термохимиялық реакцияға анықтама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0" indent="-742950" algn="ctr">
              <a:buFont typeface="+mj-lt"/>
              <a:buAutoNum type="arabicPeriod"/>
            </a:pPr>
            <a:r>
              <a:rPr lang="kk-KZ" sz="3600" b="1" i="1" dirty="0" smtClean="0">
                <a:latin typeface="Times New Roman" pitchFamily="18" charset="0"/>
                <a:cs typeface="Times New Roman" pitchFamily="18" charset="0"/>
              </a:rPr>
              <a:t>Жылу эффектінің температураға тәуелділігі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0" indent="-742950" algn="ctr">
              <a:buFont typeface="+mj-lt"/>
              <a:buAutoNum type="arabicPeriod"/>
            </a:pPr>
            <a:r>
              <a:rPr lang="kk-KZ" sz="3600" b="1" i="1" dirty="0" smtClean="0">
                <a:latin typeface="Times New Roman" pitchFamily="18" charset="0"/>
                <a:cs typeface="Times New Roman" pitchFamily="18" charset="0"/>
              </a:rPr>
              <a:t>Жанудың басталуы және оны тоқтату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82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82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82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82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82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82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82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82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82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82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82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82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82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82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82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82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3829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3829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297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692696"/>
            <a:ext cx="9144000" cy="446449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buNone/>
            </a:pP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Үй жұмысын тексеру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: </a:t>
            </a:r>
            <a:b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1 - 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тапсырма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Мына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реакциялардың типтерін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ата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экзотермиялық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эндотермиялық теңдеуді анықта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P + 5O2 = 2P</a:t>
            </a:r>
            <a:r>
              <a:rPr lang="en-US" sz="32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200" b="1" i="1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+ 3010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кДж</a:t>
            </a:r>
            <a:b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N2 +O2 =2NO+G</a:t>
            </a:r>
            <a:b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2NO + O2 =2NO2- G</a:t>
            </a:r>
            <a:b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2SO3 = 2SO</a:t>
            </a:r>
            <a:r>
              <a:rPr lang="en-US" sz="32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+ O2 –G</a:t>
            </a:r>
            <a:b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H2 + Br2 =2HBr -62,6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кДж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0" y="1340768"/>
            <a:ext cx="9144000" cy="343356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kk-KZ" sz="3200" b="1" i="1" dirty="0" smtClean="0">
                <a:latin typeface="Times New Roman" pitchFamily="18" charset="0"/>
                <a:cs typeface="Times New Roman" pitchFamily="18" charset="0"/>
              </a:rPr>
              <a:t>Жаңа сабақты түсіндірмес бұрын сендерге  бірнеше сұрақ қойғым келеді.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kk-KZ" sz="3200" b="1" i="1" dirty="0" smtClean="0">
                <a:latin typeface="Times New Roman" pitchFamily="18" charset="0"/>
                <a:cs typeface="Times New Roman" pitchFamily="18" charset="0"/>
              </a:rPr>
              <a:t>Ауаның құрамына қандай газдар кіреді?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kk-KZ" sz="3200" b="1" i="1" dirty="0" smtClean="0">
                <a:latin typeface="Times New Roman" pitchFamily="18" charset="0"/>
                <a:cs typeface="Times New Roman" pitchFamily="18" charset="0"/>
              </a:rPr>
              <a:t>Авагадро санын еске түсіре отырып,ол нешеге тең екенін айталық?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kk-KZ" sz="3200" b="1" i="1" dirty="0" smtClean="0">
                <a:latin typeface="Times New Roman" pitchFamily="18" charset="0"/>
                <a:cs typeface="Times New Roman" pitchFamily="18" charset="0"/>
              </a:rPr>
              <a:t>Молекула дегеніміз не?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3071810"/>
            <a:ext cx="8643998" cy="3429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kk-KZ" i="1" dirty="0" smtClean="0"/>
              <a:t>		Қатты заттардан газ тектес заттардың айырмашылығы – оларды сипаттау кезінде  массадан гөрі көлем ұғымы жиірек </a:t>
            </a:r>
            <a:r>
              <a:rPr lang="kk-KZ" i="1" dirty="0" smtClean="0"/>
              <a:t>пайдаланылады. Итальяндық </a:t>
            </a:r>
            <a:r>
              <a:rPr lang="kk-KZ" i="1" dirty="0" smtClean="0"/>
              <a:t>ғалым  А.Авагадро газдар құрамына кіретін жай заттардың молекуласы екі атомнан тұратынын айтты.Мысалы жай заттар сутек Н</a:t>
            </a:r>
            <a:r>
              <a:rPr lang="kk-KZ" i="1" baseline="-25000" dirty="0" smtClean="0"/>
              <a:t>2</a:t>
            </a:r>
            <a:r>
              <a:rPr lang="kk-KZ" i="1" dirty="0" smtClean="0"/>
              <a:t>, оттек О</a:t>
            </a:r>
            <a:r>
              <a:rPr lang="kk-KZ" i="1" baseline="-25000" dirty="0" smtClean="0"/>
              <a:t>2</a:t>
            </a:r>
            <a:r>
              <a:rPr lang="kk-KZ" i="1" dirty="0" smtClean="0"/>
              <a:t> және т.б.</a:t>
            </a:r>
            <a:endParaRPr lang="ru-RU" dirty="0"/>
          </a:p>
        </p:txBody>
      </p:sp>
      <p:pic>
        <p:nvPicPr>
          <p:cNvPr id="4" name="Picture 4" descr="http://taina.aib.ru/images/biography/avogadro-amede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7554" y="67552"/>
            <a:ext cx="2071702" cy="29789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692696"/>
            <a:ext cx="7772400" cy="2485256"/>
          </a:xfrm>
        </p:spPr>
        <p:txBody>
          <a:bodyPr/>
          <a:lstStyle/>
          <a:p>
            <a:pPr>
              <a:buNone/>
            </a:pPr>
            <a:r>
              <a:rPr lang="kk-KZ" b="1" i="1" dirty="0" smtClean="0"/>
              <a:t>		Қалыпты жағдайда (қ.ж.),яғни 0</a:t>
            </a:r>
            <a:r>
              <a:rPr lang="kk-KZ" b="1" i="1" baseline="30000" dirty="0" smtClean="0"/>
              <a:t>0</a:t>
            </a:r>
            <a:r>
              <a:rPr lang="kk-KZ" b="1" i="1" dirty="0" smtClean="0"/>
              <a:t>С температурада, 1 атмосфералық қысымда (101,325 кПа) кез келген газдың бір молі 22,4л көлем алады.Оны молярлық көлем деп атайды.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29698" name="Picture 2" descr="https://upload.wikimedia.org/wikipedia/kk/thumb/3/36/22.4.PNG/500px-22.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284984"/>
            <a:ext cx="7530243" cy="23042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6" name="Рисунок 7" descr="V(H_2) = \frac{2}{0,089} = 22,4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980728"/>
            <a:ext cx="4306078" cy="936104"/>
          </a:xfrm>
          <a:prstGeom prst="rect">
            <a:avLst/>
          </a:prstGeom>
          <a:noFill/>
        </p:spPr>
      </p:pic>
      <p:pic>
        <p:nvPicPr>
          <p:cNvPr id="28675" name="Рисунок 8" descr="V(O_2) = \frac{32}{1,43} = 22,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7" y="2132856"/>
            <a:ext cx="4368485" cy="1008112"/>
          </a:xfrm>
          <a:prstGeom prst="rect">
            <a:avLst/>
          </a:prstGeom>
          <a:noFill/>
        </p:spPr>
      </p:pic>
      <p:pic>
        <p:nvPicPr>
          <p:cNvPr id="28674" name="Рисунок 9" descr="V(N_2) = \frac{28}{1,25} = 22,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1760" y="3429000"/>
            <a:ext cx="4464497" cy="1080120"/>
          </a:xfrm>
          <a:prstGeom prst="rect">
            <a:avLst/>
          </a:prstGeom>
          <a:noFill/>
        </p:spPr>
      </p:pic>
      <p:pic>
        <p:nvPicPr>
          <p:cNvPr id="28673" name="Рисунок 12" descr="V_m = 22,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5856" y="5085184"/>
            <a:ext cx="2816314" cy="5760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980728"/>
            <a:ext cx="7772400" cy="4572000"/>
          </a:xfrm>
        </p:spPr>
        <p:txBody>
          <a:bodyPr/>
          <a:lstStyle/>
          <a:p>
            <a:pPr algn="ctr">
              <a:buNone/>
            </a:pPr>
            <a:r>
              <a:rPr lang="kk-KZ" i="1" dirty="0" smtClean="0"/>
              <a:t>		Осы есептеулерден көрініп тұрғандай 1 моль газдың көлемі шамамен бірдей екен, оның сандық мәні 22,4 л. </a:t>
            </a:r>
          </a:p>
          <a:p>
            <a:pPr algn="ctr">
              <a:buNone/>
            </a:pPr>
            <a:r>
              <a:rPr lang="kk-KZ" i="1" dirty="0" smtClean="0"/>
              <a:t>		Мольдік көлем (V</a:t>
            </a:r>
            <a:r>
              <a:rPr lang="kk-KZ" i="1" baseline="-25000" dirty="0" smtClean="0"/>
              <a:t>m</a:t>
            </a:r>
            <a:r>
              <a:rPr lang="kk-KZ" i="1" dirty="0" smtClean="0"/>
              <a:t>) t</a:t>
            </a:r>
            <a:r>
              <a:rPr lang="kk-KZ" i="1" baseline="30000" dirty="0" smtClean="0"/>
              <a:t>0</a:t>
            </a:r>
            <a:r>
              <a:rPr lang="kk-KZ" i="1" dirty="0" smtClean="0"/>
              <a:t>С = 0</a:t>
            </a:r>
            <a:r>
              <a:rPr lang="kk-KZ" i="1" baseline="30000" dirty="0" smtClean="0"/>
              <a:t>0</a:t>
            </a:r>
            <a:r>
              <a:rPr lang="kk-KZ" i="1" dirty="0" smtClean="0"/>
              <a:t>С, р = 1 атм = 101,3 кПа жағдайында анықталған, бұл қалыпты жағдай (қ.ж.) деп аталады.</a:t>
            </a:r>
            <a:endParaRPr lang="ru-RU" dirty="0" smtClean="0"/>
          </a:p>
          <a:p>
            <a:pPr algn="ctr">
              <a:buNone/>
            </a:pPr>
            <a:r>
              <a:rPr lang="kk-KZ" i="1" dirty="0" smtClean="0"/>
              <a:t>  </a:t>
            </a:r>
            <a:endParaRPr lang="ru-RU" dirty="0" smtClean="0"/>
          </a:p>
          <a:p>
            <a:pPr algn="ctr">
              <a:buNone/>
            </a:pPr>
            <a:endParaRPr lang="ru-RU" dirty="0"/>
          </a:p>
        </p:txBody>
      </p:sp>
      <p:pic>
        <p:nvPicPr>
          <p:cNvPr id="27650" name="Рисунок 13" descr="V_m = \frac{V}{\nu}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4149080"/>
            <a:ext cx="1872208" cy="1128831"/>
          </a:xfrm>
          <a:prstGeom prst="rect">
            <a:avLst/>
          </a:prstGeom>
          <a:noFill/>
        </p:spPr>
      </p:pic>
      <p:pic>
        <p:nvPicPr>
          <p:cNvPr id="27649" name="Рисунок 14" descr="\nu = \frac{V}{V_m}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4077072"/>
            <a:ext cx="1734201" cy="1211188"/>
          </a:xfrm>
          <a:prstGeom prst="rect">
            <a:avLst/>
          </a:prstGeom>
          <a:noFill/>
        </p:spPr>
      </p:pic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17240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147</TotalTime>
  <Words>359</Words>
  <Application>Microsoft Office PowerPoint</Application>
  <PresentationFormat>Экран (4:3)</PresentationFormat>
  <Paragraphs>48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Справедливость</vt:lpstr>
      <vt:lpstr>Авагадро заңы. Газдардың молярлық көлемі. Газдардың салыстырмалы тығыздығы.</vt:lpstr>
      <vt:lpstr> Сабақтың мақсаты: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АЛЬХИМИК</dc:creator>
  <cp:lastModifiedBy>АЛЬХИМИК</cp:lastModifiedBy>
  <cp:revision>19</cp:revision>
  <dcterms:created xsi:type="dcterms:W3CDTF">2015-11-26T15:37:51Z</dcterms:created>
  <dcterms:modified xsi:type="dcterms:W3CDTF">2016-01-12T15:32:59Z</dcterms:modified>
</cp:coreProperties>
</file>