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85" r:id="rId7"/>
    <p:sldId id="263" r:id="rId8"/>
    <p:sldId id="265" r:id="rId9"/>
    <p:sldId id="267" r:id="rId10"/>
    <p:sldId id="269" r:id="rId11"/>
    <p:sldId id="270" r:id="rId12"/>
    <p:sldId id="273" r:id="rId13"/>
    <p:sldId id="274" r:id="rId14"/>
    <p:sldId id="277" r:id="rId15"/>
    <p:sldId id="280" r:id="rId16"/>
    <p:sldId id="286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71" d="100"/>
          <a:sy n="71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C3DF-B8FA-4397-A35A-5366E4593D4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D029-7E5B-4EB8-95C2-AFC9F55BA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6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D029-7E5B-4EB8-95C2-AFC9F55BA74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13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13000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82296_328071864251764_1614440869048357323_o-1024x68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- ұлт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болашағы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7957" y="3140968"/>
            <a:ext cx="4956043" cy="3717032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Gabriola" pitchFamily="82" charset="0"/>
                <a:cs typeface="Gautami" pitchFamily="34" charset="0"/>
              </a:rPr>
              <a:t>Әр ұлттың қай кезеңде болмасын алдында тұратын ұлы міндеттерінің ең бастысы өзінің ісін, өмірін жалғастыратын салауатты ұрпақ тәрбиелеу. </a:t>
            </a:r>
            <a:endParaRPr lang="kk-KZ" sz="4000" dirty="0"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87025"/>
            <a:ext cx="4211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Gabriola" pitchFamily="82" charset="0"/>
              </a:rPr>
              <a:t>Болашақ қоғам иелерін жан-жақты жетілген, ақыл парасаты мол, мәдени, ғылыми өрісі озық етіп тәрбиелеу аға буынның қоғам алдындағы зор борышы.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zak-saltymen-kyz-uzatu-1024x500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9979" y="0"/>
            <a:ext cx="4764021" cy="6597352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Gabriola" pitchFamily="82" charset="0"/>
              </a:rPr>
              <a:t>Қазақ халқы </a:t>
            </a:r>
            <a:r>
              <a:rPr lang="ru-RU" sz="2800" dirty="0" smtClean="0">
                <a:latin typeface="Gabriola" pitchFamily="82" charset="0"/>
              </a:rPr>
              <a:t>– </a:t>
            </a:r>
            <a:r>
              <a:rPr lang="kk-KZ" sz="2800" dirty="0" smtClean="0">
                <a:latin typeface="Gabriola" pitchFamily="82" charset="0"/>
              </a:rPr>
              <a:t>рухани зор байлықтың  мұрагері. Ежелгі ата</a:t>
            </a:r>
            <a:r>
              <a:rPr lang="ru-RU" sz="2800" dirty="0" smtClean="0">
                <a:latin typeface="Gabriola" pitchFamily="82" charset="0"/>
              </a:rPr>
              <a:t>-</a:t>
            </a:r>
            <a:r>
              <a:rPr lang="kk-KZ" sz="2800" dirty="0" smtClean="0">
                <a:latin typeface="Gabriola" pitchFamily="82" charset="0"/>
              </a:rPr>
              <a:t>бабаларымыздың күмбірлеген күміс күйі, сыбызғы сырнайының үні, асқақтата салған әсем әні, ғашықтық жырлары, мақал</a:t>
            </a:r>
            <a:r>
              <a:rPr lang="ru-RU" sz="2800" dirty="0" smtClean="0">
                <a:latin typeface="Gabriola" pitchFamily="82" charset="0"/>
              </a:rPr>
              <a:t>-</a:t>
            </a:r>
            <a:r>
              <a:rPr lang="kk-KZ" sz="2800" dirty="0" smtClean="0">
                <a:latin typeface="Gabriola" pitchFamily="82" charset="0"/>
              </a:rPr>
              <a:t>мәтел, шешендік сөздер,айтыс өлеңдерінің сан ғасыр бойы өз ұрпағын сегіз қырлы, бір сырлы, өнегелі де өнерлі адамгершілік ар</a:t>
            </a:r>
            <a:r>
              <a:rPr lang="ru-RU" sz="2800" dirty="0" smtClean="0">
                <a:latin typeface="Gabriola" pitchFamily="82" charset="0"/>
              </a:rPr>
              <a:t>-</a:t>
            </a:r>
            <a:r>
              <a:rPr lang="kk-KZ" sz="2800" dirty="0" smtClean="0">
                <a:latin typeface="Gabriola" pitchFamily="82" charset="0"/>
              </a:rPr>
              <a:t>ожданы жоғары намысқой азамат етіп тәрбиелеп келгені тарихи шындық</a:t>
            </a:r>
            <a:r>
              <a:rPr lang="kk-KZ" sz="4000" dirty="0" smtClean="0">
                <a:latin typeface="Gabriola" pitchFamily="82" charset="0"/>
              </a:rPr>
              <a:t>.</a:t>
            </a:r>
            <a:endParaRPr lang="kk-KZ" sz="40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73016"/>
          </a:xfrm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Қазақ халқының салт</a:t>
            </a:r>
            <a:r>
              <a:rPr lang="ru-RU" sz="3200" dirty="0" smtClean="0">
                <a:latin typeface="Gabriola" pitchFamily="82" charset="0"/>
              </a:rPr>
              <a:t>-</a:t>
            </a:r>
            <a:r>
              <a:rPr lang="kk-KZ" sz="3200" dirty="0" smtClean="0">
                <a:latin typeface="Gabriola" pitchFamily="82" charset="0"/>
              </a:rPr>
              <a:t>дәстүрлері осы ұлттың мінез</a:t>
            </a:r>
            <a:r>
              <a:rPr lang="ru-RU" sz="3200" dirty="0" smtClean="0">
                <a:latin typeface="Gabriola" pitchFamily="82" charset="0"/>
              </a:rPr>
              <a:t>-</a:t>
            </a:r>
            <a:r>
              <a:rPr lang="kk-KZ" sz="3200" dirty="0" smtClean="0">
                <a:latin typeface="Gabriola" pitchFamily="82" charset="0"/>
              </a:rPr>
              <a:t>құлқын, қасиеттерін көрсетеді. Кейбір салт</a:t>
            </a:r>
            <a:r>
              <a:rPr lang="ru-RU" sz="3200" dirty="0" smtClean="0">
                <a:latin typeface="Gabriola" pitchFamily="82" charset="0"/>
              </a:rPr>
              <a:t>-</a:t>
            </a:r>
            <a:r>
              <a:rPr lang="kk-KZ" sz="3200" dirty="0" smtClean="0">
                <a:latin typeface="Gabriola" pitchFamily="82" charset="0"/>
              </a:rPr>
              <a:t>дәстүрлері мен әдет-ғұрыптары сол халықтың тұрмысына, тәрбиесі мен мінезіне, сеніміне, ырымына қарай қалыптасып, келеді. 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355976" cy="3501008"/>
          </a:xfrm>
        </p:spPr>
      </p:pic>
      <p:pic>
        <p:nvPicPr>
          <p:cNvPr id="3" name="Рисунок 2" descr="17_1599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834" y="0"/>
            <a:ext cx="4785166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355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kk-KZ" sz="2800" dirty="0" smtClean="0">
                <a:latin typeface="Gabriola" pitchFamily="82" charset="0"/>
              </a:rPr>
              <a:t>Жанұядағы қыз бен баланың тәрбиесі қалай болуы керек?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kk-KZ" sz="2800" dirty="0" smtClean="0">
                <a:latin typeface="Gabriola" pitchFamily="82" charset="0"/>
              </a:rPr>
              <a:t>Қазіргі жастар сыпайылық сиақты асыл қасиеттерден алыстап бара жатқан жоқ па</a:t>
            </a:r>
            <a:r>
              <a:rPr lang="kk-KZ" sz="3200" dirty="0" smtClean="0">
                <a:latin typeface="Gabriola" pitchFamily="82" charset="0"/>
              </a:rPr>
              <a:t>?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67508" y="3283873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kk-KZ" sz="3600" dirty="0" smtClean="0">
                <a:latin typeface="Gabriola" pitchFamily="82" charset="0"/>
              </a:rPr>
              <a:t>Білім маңызды ма, әдеп маңызды ма?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kk-KZ" sz="3600" dirty="0" smtClean="0">
                <a:latin typeface="Gabriola" pitchFamily="82" charset="0"/>
              </a:rPr>
              <a:t>Ата</a:t>
            </a:r>
            <a:r>
              <a:rPr lang="ru-RU" sz="3600" dirty="0" smtClean="0">
                <a:latin typeface="Gabriola" pitchFamily="82" charset="0"/>
              </a:rPr>
              <a:t>-</a:t>
            </a:r>
            <a:r>
              <a:rPr lang="kk-KZ" sz="3600" dirty="0" smtClean="0">
                <a:latin typeface="Gabriola" pitchFamily="82" charset="0"/>
              </a:rPr>
              <a:t>әженің қолында тәрбиеленгенге қалай қарайсыз?</a:t>
            </a:r>
            <a:endParaRPr lang="ru-RU" sz="2400" dirty="0"/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4279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atin typeface="Gabriola" pitchFamily="82" charset="0"/>
              </a:rPr>
              <a:t>Жас ұрпақты Отанын, туған  жерін сүйіп, оны қорғай білуге үйрету, оқушы бойында патриоттық сезім мен адамгершілік сананы қалыптастыру</a:t>
            </a:r>
            <a:r>
              <a:rPr lang="ru-RU" sz="4000" dirty="0" smtClean="0">
                <a:latin typeface="Gabriola" pitchFamily="82" charset="0"/>
              </a:rPr>
              <a:t>-</a:t>
            </a:r>
            <a:r>
              <a:rPr lang="ru-RU" sz="4000" dirty="0" err="1" smtClean="0">
                <a:latin typeface="Gabriola" pitchFamily="82" charset="0"/>
              </a:rPr>
              <a:t>егеменд</a:t>
            </a:r>
            <a:r>
              <a:rPr lang="kk-KZ" sz="4000" dirty="0" smtClean="0">
                <a:latin typeface="Gabriola" pitchFamily="82" charset="0"/>
              </a:rPr>
              <a:t>і мемлекетіміздің әр отбасы мен азаматтарының міндеті.</a:t>
            </a:r>
            <a:endParaRPr lang="kk-KZ" sz="36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6017" cy="3789040"/>
          </a:xfrm>
        </p:spPr>
      </p:pic>
      <p:sp>
        <p:nvSpPr>
          <p:cNvPr id="3" name="TextBox 2"/>
          <p:cNvSpPr txBox="1"/>
          <p:nvPr/>
        </p:nvSpPr>
        <p:spPr>
          <a:xfrm>
            <a:off x="4644008" y="0"/>
            <a:ext cx="4499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Ұлттық қадір-қасиет – ұлттық сана-сезімнің өзегі, адамгершіліктің бірегейі, халқымыздың ғасырлар бойы қалыптасқан қоғамдық сана­сының жемісі, кісілік қасиеттер жиынтығы. Қазақ халқы өз ұрпағын адамгершілікке, ізгілікке, инабатты­лыққа тәрбиелеуді ежелден-ақ өзінің басты мақсаты етіп қойған.</a:t>
            </a:r>
            <a:endParaRPr lang="kk-KZ" sz="32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1048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Халық өз ұрпағына қайырымды­лықты ес білгеннен үйретіп, тиісті талап қою, дағдыландыру арқылы оны тұрмыстық салтқа, адамгершілікке, дәстүрге енгізді.</a:t>
            </a:r>
            <a:endParaRPr lang="kk-KZ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43" y="476672"/>
            <a:ext cx="8686800" cy="1891680"/>
          </a:xfrm>
        </p:spPr>
        <p:txBody>
          <a:bodyPr>
            <a:noAutofit/>
          </a:bodyPr>
          <a:lstStyle/>
          <a:p>
            <a:pPr algn="just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халқының салт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дәстүрлерінің бірі –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тұсаукесер.  Тұсаукесер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сәби қаз тұрғаннан кейін тез жүріп кетсін деген тілекпен жасалатын ғұрып, ырым. Ол үшін арнайы ала жіп дайындалады. Бұл ала жіп аттамасын деген ұғыммен шыққан.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36913"/>
            <a:ext cx="885698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41537"/>
      </p:ext>
    </p:extLst>
  </p:cSld>
  <p:clrMapOvr>
    <a:masterClrMapping/>
  </p:clrMapOvr>
  <p:transition spd="slow" advTm="1300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 smtClean="0">
                <a:solidFill>
                  <a:srgbClr val="FF000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Назарларыңызға  рахмет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Келесі  кездескенше</a:t>
            </a:r>
          </a:p>
          <a:p>
            <a:pPr algn="ctr"/>
            <a:endParaRPr lang="kk-KZ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  <a:p>
            <a:pPr algn="ctr"/>
            <a:r>
              <a:rPr lang="kk-KZ" sz="6600" dirty="0" smtClean="0">
                <a:solidFill>
                  <a:srgbClr val="92D050"/>
                </a:solidFill>
                <a:latin typeface="Monotype Corsiva" pitchFamily="66" charset="0"/>
                <a:ea typeface="FangSong" pitchFamily="49" charset="-122"/>
                <a:cs typeface="Angsana New" pitchFamily="18" charset="-34"/>
              </a:rPr>
              <a:t>Қош  сау  болыңыздар !!!</a:t>
            </a:r>
            <a:endParaRPr lang="ru-RU" sz="6000" dirty="0">
              <a:solidFill>
                <a:srgbClr val="92D050"/>
              </a:solidFill>
              <a:latin typeface="Monotype Corsiva" pitchFamily="66" charset="0"/>
              <a:ea typeface="FangSong" pitchFamily="49" charset="-122"/>
              <a:cs typeface="Angsana New" pitchFamily="18" charset="-34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sik-bala-900x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5488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4176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қазір елімізде орын алып отырған көптеген мәселелерді: ана тілін, ата тарихын, ұлттық салт-дәстүрін білмейтін жастар, тастанды жетім балалар, «қиын» балалар, қарттар үйлеріндегі әжелер мен аталар, наша қорлыққа салынған  жастар, тағы басқаларды бірте-бірте жоюдың және олардың алдын алып,</a:t>
            </a:r>
            <a:r>
              <a:rPr lang="kk-KZ" sz="24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endParaRPr lang="kk-KZ" sz="24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болдырмаудың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жолы. 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gingi_kynin_batyrlary_Astana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716016" cy="5517232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600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Рухы  асқақ, іргесі берік ел боламыз десек, ең бастысы ұрпақ тәрбиесі мен біліміне сергек қарауымыз тиіс. </a:t>
            </a: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bef431c30042dd4d771321c63b970f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800" dirty="0" smtClean="0">
              <a:latin typeface="Gabriola" pitchFamily="82" charset="0"/>
            </a:endParaRPr>
          </a:p>
          <a:p>
            <a:pPr algn="ctr"/>
            <a:endParaRPr lang="kk-KZ" sz="4800" dirty="0">
              <a:latin typeface="Gabriola" pitchFamily="82" charset="0"/>
            </a:endParaRPr>
          </a:p>
          <a:p>
            <a:pPr algn="ctr"/>
            <a:r>
              <a:rPr lang="kk-KZ" sz="4800" dirty="0" smtClean="0">
                <a:latin typeface="Gabriola" pitchFamily="82" charset="0"/>
              </a:rPr>
              <a:t>Балаға мінез үш алуан адамнан жұғады: бірінші ата</a:t>
            </a:r>
            <a:r>
              <a:rPr lang="ru-RU" sz="4800" dirty="0" smtClean="0">
                <a:latin typeface="Gabriola" pitchFamily="82" charset="0"/>
              </a:rPr>
              <a:t>-</a:t>
            </a:r>
            <a:r>
              <a:rPr lang="kk-KZ" sz="4800" dirty="0" smtClean="0">
                <a:latin typeface="Gabriola" pitchFamily="82" charset="0"/>
              </a:rPr>
              <a:t>анасынан, екіншісі – ұстазынан, үшіншісі –құрбысынан. </a:t>
            </a:r>
            <a:endParaRPr lang="kk-KZ" sz="4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06399197408c06456432625dfa3919c-400x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644008" cy="3789040"/>
          </a:xfrm>
        </p:spPr>
      </p:pic>
      <p:pic>
        <p:nvPicPr>
          <p:cNvPr id="3" name="Рисунок 2" descr="1461065052_l-62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716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dirty="0" smtClean="0">
                <a:latin typeface="Gabriola" pitchFamily="82" charset="0"/>
              </a:rPr>
              <a:t>Бұл орайда  ұлттық салт-дәстүрлерді үйрету сабақта және сыныптан тыс сабақтарда,тәрбие сағаттарында көрсету үрдіске айналып келеді . Еліміздің ертеңін сеніп тапсыратын отансүйгіш, еңбекқор ұрпақ тәрбиелеу үшін аянбай тер төгіп келеміз.</a:t>
            </a:r>
            <a:endParaRPr lang="kk-KZ" sz="2600" dirty="0"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645024"/>
            <a:ext cx="435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Gabriola" pitchFamily="82" charset="0"/>
              </a:rPr>
              <a:t> «Қазақстанның болашағы – қазақ тілінде» болғандықтан әдебиет сабағында оқушыларға  тақпақтарды жалаң жаттатып, ертегілерді құр оқытып қана қоймай, оны оқушының  санасына сіңіріп, мағынасына терең бойлатуға тырысамын. </a:t>
            </a:r>
            <a:endParaRPr lang="kk-KZ" sz="2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kk-KZ" b="1" i="1" dirty="0" smtClean="0">
                <a:solidFill>
                  <a:srgbClr val="002060"/>
                </a:solidFill>
                <a:latin typeface="Georgia" pitchFamily="18" charset="0"/>
              </a:rPr>
              <a:t>Мақалды жалғастыр</a:t>
            </a:r>
          </a:p>
          <a:p>
            <a:pPr marL="0" indent="0" algn="ctr">
              <a:buNone/>
            </a:pPr>
            <a:endParaRPr lang="kk-KZ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kk-KZ" b="1" i="1" dirty="0" smtClean="0">
                <a:solidFill>
                  <a:srgbClr val="451B30"/>
                </a:solidFill>
                <a:latin typeface="Georgia" pitchFamily="18" charset="0"/>
              </a:rPr>
              <a:t>Әдепті бала ата</a:t>
            </a:r>
            <a:r>
              <a:rPr lang="ru-RU" b="1" i="1" dirty="0" smtClean="0">
                <a:solidFill>
                  <a:srgbClr val="451B30"/>
                </a:solidFill>
                <a:latin typeface="Georgia" pitchFamily="18" charset="0"/>
              </a:rPr>
              <a:t>-</a:t>
            </a:r>
            <a:r>
              <a:rPr lang="ru-RU" b="1" i="1" dirty="0" err="1" smtClean="0">
                <a:solidFill>
                  <a:srgbClr val="451B30"/>
                </a:solidFill>
                <a:latin typeface="Georgia" pitchFamily="18" charset="0"/>
              </a:rPr>
              <a:t>анасын</a:t>
            </a:r>
            <a:r>
              <a:rPr lang="ru-RU" b="1" i="1" dirty="0" smtClean="0">
                <a:solidFill>
                  <a:srgbClr val="451B30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451B30"/>
                </a:solidFill>
                <a:latin typeface="Georgia" pitchFamily="18" charset="0"/>
              </a:rPr>
              <a:t>мақтатар</a:t>
            </a:r>
            <a:r>
              <a:rPr lang="ru-RU" b="1" i="1" dirty="0" smtClean="0">
                <a:solidFill>
                  <a:srgbClr val="451B30"/>
                </a:solidFill>
                <a:latin typeface="Georgia" pitchFamily="18" charset="0"/>
              </a:rPr>
              <a:t>,…………</a:t>
            </a:r>
          </a:p>
          <a:p>
            <a:endParaRPr lang="ru-RU" b="1" i="1" dirty="0" smtClean="0">
              <a:solidFill>
                <a:srgbClr val="451B30"/>
              </a:solidFill>
              <a:latin typeface="Georgia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Georgia" pitchFamily="18" charset="0"/>
              </a:rPr>
              <a:t>Ана сүтін ақтамағанды </a:t>
            </a:r>
            <a:r>
              <a:rPr lang="kk-KZ" b="1" i="1" dirty="0" smtClean="0">
                <a:solidFill>
                  <a:srgbClr val="FF0000"/>
                </a:solidFill>
                <a:latin typeface="Georgia" pitchFamily="18" charset="0"/>
              </a:rPr>
              <a:t>..........</a:t>
            </a:r>
          </a:p>
          <a:p>
            <a:endParaRPr lang="kk-KZ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kk-KZ" b="1" i="1" dirty="0" smtClean="0">
                <a:solidFill>
                  <a:srgbClr val="0070C0"/>
                </a:solidFill>
                <a:latin typeface="Georgia" pitchFamily="18" charset="0"/>
              </a:rPr>
              <a:t>Әке тұрып  ұл сөйлегеннен без</a:t>
            </a:r>
            <a:r>
              <a:rPr lang="kk-KZ" b="1" i="1" dirty="0" smtClean="0">
                <a:solidFill>
                  <a:srgbClr val="0070C0"/>
                </a:solidFill>
                <a:latin typeface="Georgia" pitchFamily="18" charset="0"/>
              </a:rPr>
              <a:t>........</a:t>
            </a:r>
            <a:r>
              <a:rPr lang="kk-KZ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endParaRPr lang="kk-KZ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kk-KZ" b="1" i="1" dirty="0" smtClean="0">
                <a:solidFill>
                  <a:srgbClr val="7030A0"/>
                </a:solidFill>
                <a:latin typeface="Georgia" pitchFamily="18" charset="0"/>
              </a:rPr>
              <a:t>Қарағайға қарап</a:t>
            </a:r>
            <a:r>
              <a:rPr lang="kk-KZ" b="1" i="1" dirty="0" smtClean="0">
                <a:solidFill>
                  <a:srgbClr val="7030A0"/>
                </a:solidFill>
                <a:latin typeface="Georgia" pitchFamily="18" charset="0"/>
              </a:rPr>
              <a:t>..............</a:t>
            </a:r>
          </a:p>
          <a:p>
            <a:endParaRPr lang="kk-KZ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Georgia" pitchFamily="18" charset="0"/>
              </a:rPr>
              <a:t>Үйінде ұл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kk-KZ" b="1" i="1" dirty="0" smtClean="0">
                <a:solidFill>
                  <a:srgbClr val="002060"/>
                </a:solidFill>
                <a:latin typeface="Georgia" pitchFamily="18" charset="0"/>
              </a:rPr>
              <a:t>қызы бардың </a:t>
            </a:r>
            <a:r>
              <a:rPr lang="kk-KZ" sz="3600" b="1" i="1" dirty="0" smtClean="0">
                <a:solidFill>
                  <a:srgbClr val="002060"/>
                </a:solidFill>
                <a:latin typeface="Georgia" pitchFamily="18" charset="0"/>
              </a:rPr>
              <a:t>.............</a:t>
            </a:r>
            <a:endParaRPr lang="ru-RU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6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00095"/>
      </p:ext>
    </p:extLst>
  </p:cSld>
  <p:clrMapOvr>
    <a:masterClrMapping/>
  </p:clrMapOvr>
  <p:transition spd="slow" advTm="1300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5618"/>
            <a:ext cx="9144000" cy="381238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Gabriola" pitchFamily="8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823" y="28845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</a:rPr>
              <a:t>Әдепті бала ата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kk-KZ" sz="2400" dirty="0" smtClean="0">
                <a:solidFill>
                  <a:srgbClr val="7030A0"/>
                </a:solidFill>
              </a:rPr>
              <a:t>анасын мақтатар, әдепсіз бала </a:t>
            </a:r>
            <a:r>
              <a:rPr lang="kk-KZ" sz="2400" dirty="0">
                <a:solidFill>
                  <a:srgbClr val="7030A0"/>
                </a:solidFill>
              </a:rPr>
              <a:t>ата</a:t>
            </a:r>
            <a:r>
              <a:rPr lang="ru-RU" sz="2400" dirty="0">
                <a:solidFill>
                  <a:srgbClr val="7030A0"/>
                </a:solidFill>
              </a:rPr>
              <a:t>-</a:t>
            </a:r>
            <a:r>
              <a:rPr lang="kk-KZ" sz="2400" dirty="0">
                <a:solidFill>
                  <a:srgbClr val="7030A0"/>
                </a:solidFill>
              </a:rPr>
              <a:t>анасын </a:t>
            </a:r>
            <a:r>
              <a:rPr lang="kk-KZ" sz="2400" dirty="0" smtClean="0">
                <a:solidFill>
                  <a:srgbClr val="7030A0"/>
                </a:solidFill>
              </a:rPr>
              <a:t>қақсатар.</a:t>
            </a:r>
          </a:p>
          <a:p>
            <a:r>
              <a:rPr lang="kk-KZ" sz="2400" dirty="0" smtClean="0">
                <a:solidFill>
                  <a:srgbClr val="7030A0"/>
                </a:solidFill>
              </a:rPr>
              <a:t>Ана сүтін ақтамағанды , ещкім жақтамайды.</a:t>
            </a:r>
          </a:p>
          <a:p>
            <a:r>
              <a:rPr lang="kk-KZ" sz="2400" dirty="0" smtClean="0">
                <a:solidFill>
                  <a:srgbClr val="7030A0"/>
                </a:solidFill>
              </a:rPr>
              <a:t>Әке тұрып ұл сөйлегеннен без, ана тұрып қыз сөйлегеннен без.</a:t>
            </a:r>
          </a:p>
          <a:p>
            <a:r>
              <a:rPr lang="kk-KZ" sz="2400" dirty="0" smtClean="0">
                <a:solidFill>
                  <a:srgbClr val="7030A0"/>
                </a:solidFill>
              </a:rPr>
              <a:t>Қарағайға қарап тал өсер, қатарына қарап бала өсер.</a:t>
            </a:r>
          </a:p>
          <a:p>
            <a:r>
              <a:rPr lang="kk-KZ" sz="2400" dirty="0" smtClean="0">
                <a:solidFill>
                  <a:srgbClr val="7030A0"/>
                </a:solidFill>
              </a:rPr>
              <a:t>Үйінде ұл</a:t>
            </a:r>
            <a:r>
              <a:rPr lang="ru-RU" sz="2400" dirty="0" smtClean="0">
                <a:solidFill>
                  <a:srgbClr val="7030A0"/>
                </a:solidFill>
              </a:rPr>
              <a:t>-</a:t>
            </a:r>
            <a:r>
              <a:rPr lang="kk-KZ" sz="2400" dirty="0" smtClean="0">
                <a:solidFill>
                  <a:srgbClr val="7030A0"/>
                </a:solidFill>
              </a:rPr>
              <a:t>қызы бардың, </a:t>
            </a:r>
            <a:r>
              <a:rPr lang="kk-KZ" sz="2400" smtClean="0">
                <a:solidFill>
                  <a:srgbClr val="7030A0"/>
                </a:solidFill>
              </a:rPr>
              <a:t>көгінде сөнбес </a:t>
            </a:r>
            <a:r>
              <a:rPr lang="kk-KZ" sz="2400" dirty="0" smtClean="0">
                <a:solidFill>
                  <a:srgbClr val="7030A0"/>
                </a:solidFill>
              </a:rPr>
              <a:t>жұлдызы бар.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1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xit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-171400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latin typeface="Gabriola" pitchFamily="82" charset="0"/>
              </a:rPr>
              <a:t>Бала тәрбиесінде ең алғашқы ұстаз </a:t>
            </a:r>
            <a:r>
              <a:rPr lang="ru-RU" sz="5400" dirty="0" smtClean="0">
                <a:latin typeface="Gabriola" pitchFamily="82" charset="0"/>
              </a:rPr>
              <a:t>– </a:t>
            </a:r>
            <a:r>
              <a:rPr lang="kk-KZ" sz="5400" dirty="0" smtClean="0">
                <a:latin typeface="Gabriola" pitchFamily="82" charset="0"/>
              </a:rPr>
              <a:t>ата</a:t>
            </a:r>
            <a:r>
              <a:rPr lang="ru-RU" sz="5400" dirty="0" smtClean="0">
                <a:latin typeface="Gabriola" pitchFamily="82" charset="0"/>
              </a:rPr>
              <a:t>-</a:t>
            </a:r>
            <a:r>
              <a:rPr lang="kk-KZ" sz="5400" dirty="0" smtClean="0">
                <a:latin typeface="Gabriola" pitchFamily="82" charset="0"/>
              </a:rPr>
              <a:t>ана. Бала үшін үй </a:t>
            </a:r>
            <a:r>
              <a:rPr lang="kk-KZ" sz="5400" dirty="0">
                <a:latin typeface="Gabriola" pitchFamily="82" charset="0"/>
              </a:rPr>
              <a:t>ішінен, ата</a:t>
            </a:r>
            <a:r>
              <a:rPr lang="ru-RU" sz="5400" dirty="0">
                <a:latin typeface="Gabriola" pitchFamily="82" charset="0"/>
              </a:rPr>
              <a:t>-</a:t>
            </a:r>
            <a:r>
              <a:rPr lang="kk-KZ" sz="5400" dirty="0" smtClean="0">
                <a:latin typeface="Gabriola" pitchFamily="82" charset="0"/>
              </a:rPr>
              <a:t>анадан артық тәрбие жоқ.  </a:t>
            </a:r>
            <a:endParaRPr lang="kk-KZ" sz="54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nodeType="click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44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latin typeface="Gabriola" pitchFamily="82" charset="0"/>
                <a:cs typeface="Gautami" pitchFamily="34" charset="0"/>
              </a:rPr>
              <a:t>Отбасында әке </a:t>
            </a:r>
            <a:r>
              <a:rPr lang="ru-RU" sz="4400" dirty="0" smtClean="0">
                <a:latin typeface="Gabriola" pitchFamily="82" charset="0"/>
                <a:cs typeface="Gautami" pitchFamily="34" charset="0"/>
              </a:rPr>
              <a:t>–</a:t>
            </a:r>
            <a:r>
              <a:rPr lang="kk-KZ" sz="4400" dirty="0" smtClean="0">
                <a:latin typeface="Gabriola" pitchFamily="82" charset="0"/>
                <a:cs typeface="Gautami" pitchFamily="34" charset="0"/>
              </a:rPr>
              <a:t> әулет басшысы, отбасы мүшелерінің тірегі, асырап сақтаушысы, қамқоршысы болса, ана </a:t>
            </a:r>
            <a:r>
              <a:rPr lang="ru-RU" sz="4400" dirty="0" smtClean="0">
                <a:latin typeface="Gabriola" pitchFamily="82" charset="0"/>
                <a:cs typeface="Gautami" pitchFamily="34" charset="0"/>
              </a:rPr>
              <a:t>–</a:t>
            </a:r>
            <a:r>
              <a:rPr lang="kk-KZ" sz="4400" dirty="0" smtClean="0">
                <a:latin typeface="Gabriola" pitchFamily="82" charset="0"/>
                <a:cs typeface="Gautami" pitchFamily="34" charset="0"/>
              </a:rPr>
              <a:t> өмірдің қайнар бастауы. Ана </a:t>
            </a:r>
            <a:r>
              <a:rPr lang="ru-RU" sz="4400" dirty="0" smtClean="0">
                <a:latin typeface="Gabriola" pitchFamily="82" charset="0"/>
                <a:cs typeface="Gautami" pitchFamily="34" charset="0"/>
              </a:rPr>
              <a:t>–</a:t>
            </a:r>
            <a:r>
              <a:rPr lang="kk-KZ" sz="4400" dirty="0" smtClean="0">
                <a:latin typeface="Gabriola" pitchFamily="82" charset="0"/>
                <a:cs typeface="Gautami" pitchFamily="34" charset="0"/>
              </a:rPr>
              <a:t> ақылды тәлімгер. Ана бала бақытының бағбаны. </a:t>
            </a:r>
            <a:endParaRPr lang="ru-RU" sz="4400" dirty="0"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  <p:transition spd="slow" advTm="1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593</TotalTime>
  <Words>558</Words>
  <Application>Microsoft Office PowerPoint</Application>
  <PresentationFormat>Экран (4:3)</PresentationFormat>
  <Paragraphs>49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Қазақ халқының салт-дәстүрлерінің бірі – тұсаукесер.  Тұсаукесер – сәби қаз тұрғаннан кейін тез жүріп кетсін деген тілекпен жасалатын ғұрып, ырым. Ол үшін арнайы ала жіп дайындалады. Бұл ала жіп аттамасын деген ұғыммен шыққан.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1234</cp:lastModifiedBy>
  <cp:revision>57</cp:revision>
  <cp:lastPrinted>2019-04-24T00:37:36Z</cp:lastPrinted>
  <dcterms:created xsi:type="dcterms:W3CDTF">2019-01-15T18:15:00Z</dcterms:created>
  <dcterms:modified xsi:type="dcterms:W3CDTF">2019-04-24T04:58:56Z</dcterms:modified>
</cp:coreProperties>
</file>