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2" r:id="rId4"/>
    <p:sldId id="271" r:id="rId5"/>
    <p:sldId id="263" r:id="rId6"/>
    <p:sldId id="258" r:id="rId7"/>
    <p:sldId id="259" r:id="rId8"/>
    <p:sldId id="260" r:id="rId9"/>
    <p:sldId id="267" r:id="rId10"/>
    <p:sldId id="261" r:id="rId11"/>
    <p:sldId id="266" r:id="rId12"/>
    <p:sldId id="264" r:id="rId13"/>
    <p:sldId id="265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3908" autoAdjust="0"/>
  </p:normalViewPr>
  <p:slideViewPr>
    <p:cSldViewPr>
      <p:cViewPr>
        <p:scale>
          <a:sx n="80" d="100"/>
          <a:sy n="80" d="100"/>
        </p:scale>
        <p:origin x="-85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D:\My_Local_Files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33"/>
            <a:ext cx="9286844" cy="69651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2000240"/>
            <a:ext cx="4725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Good morning! 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Welcome to our lesson</a:t>
            </a:r>
            <a:r>
              <a:rPr lang="en-US" sz="3600" dirty="0" smtClean="0"/>
              <a:t>!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fon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000108"/>
            <a:ext cx="7858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me!</a:t>
            </a:r>
          </a:p>
          <a:p>
            <a:pPr algn="ctr"/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Descriptor: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find the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verb in the picture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- write past form of this verb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- translate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Every correct answer  is 1 point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3points)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desktopbackground.org/download/o/2011/05/16/203917_wallpaper-background-abstract-white-black-images-1980465_1920x1080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428604"/>
            <a:ext cx="61436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Correct answers </a:t>
            </a:r>
            <a:endParaRPr lang="kk-KZ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Play – played – </a:t>
            </a:r>
            <a:r>
              <a:rPr lang="kk-KZ" dirty="0" smtClean="0"/>
              <a:t>ойнау</a:t>
            </a:r>
          </a:p>
          <a:p>
            <a:pPr marL="342900" indent="-342900">
              <a:buAutoNum type="arabicPeriod"/>
            </a:pPr>
            <a:r>
              <a:rPr lang="en-US" dirty="0" smtClean="0"/>
              <a:t>Swim – swam – </a:t>
            </a:r>
            <a:r>
              <a:rPr lang="kk-KZ" dirty="0" smtClean="0"/>
              <a:t>жүзу</a:t>
            </a:r>
          </a:p>
          <a:p>
            <a:pPr marL="342900" indent="-342900">
              <a:buAutoNum type="arabicPeriod"/>
            </a:pPr>
            <a:r>
              <a:rPr lang="en-US" dirty="0" smtClean="0"/>
              <a:t>Dance – danced – </a:t>
            </a:r>
            <a:r>
              <a:rPr lang="kk-KZ" dirty="0" smtClean="0"/>
              <a:t>билеу</a:t>
            </a:r>
          </a:p>
          <a:p>
            <a:pPr marL="342900" indent="-342900">
              <a:buAutoNum type="arabicPeriod"/>
            </a:pPr>
            <a:r>
              <a:rPr lang="en-US" dirty="0" smtClean="0"/>
              <a:t>Write –wrote – </a:t>
            </a:r>
            <a:r>
              <a:rPr lang="kk-KZ" dirty="0" smtClean="0"/>
              <a:t>жазу</a:t>
            </a:r>
          </a:p>
          <a:p>
            <a:pPr marL="342900" indent="-342900">
              <a:buAutoNum type="arabicPeriod"/>
            </a:pPr>
            <a:r>
              <a:rPr lang="en-US" dirty="0" smtClean="0"/>
              <a:t>Read – read – </a:t>
            </a:r>
            <a:r>
              <a:rPr lang="kk-KZ" dirty="0" smtClean="0"/>
              <a:t>оқу</a:t>
            </a:r>
          </a:p>
          <a:p>
            <a:pPr marL="342900" indent="-342900">
              <a:buAutoNum type="arabicPeriod"/>
            </a:pPr>
            <a:r>
              <a:rPr lang="en-US" dirty="0" smtClean="0"/>
              <a:t>Sing – sang – </a:t>
            </a:r>
            <a:r>
              <a:rPr lang="kk-KZ" dirty="0" smtClean="0"/>
              <a:t>ән айту</a:t>
            </a:r>
          </a:p>
          <a:p>
            <a:pPr marL="342900" indent="-342900">
              <a:buAutoNum type="arabicPeriod"/>
            </a:pPr>
            <a:r>
              <a:rPr lang="en-US" dirty="0" smtClean="0"/>
              <a:t>Eat – ate – </a:t>
            </a:r>
            <a:r>
              <a:rPr lang="kk-KZ" dirty="0" smtClean="0"/>
              <a:t>тамақ ішу</a:t>
            </a:r>
          </a:p>
          <a:p>
            <a:pPr marL="342900" indent="-342900">
              <a:buAutoNum type="arabicPeriod"/>
            </a:pPr>
            <a:r>
              <a:rPr lang="en-US" dirty="0" smtClean="0"/>
              <a:t>Drink – drank – </a:t>
            </a:r>
            <a:r>
              <a:rPr lang="kk-KZ" dirty="0" smtClean="0"/>
              <a:t>сұйықтық ішу</a:t>
            </a:r>
          </a:p>
          <a:p>
            <a:pPr marL="342900" indent="-342900">
              <a:buAutoNum type="arabicPeriod"/>
            </a:pPr>
            <a:r>
              <a:rPr lang="en-US" dirty="0" smtClean="0"/>
              <a:t>Jump – jumped – </a:t>
            </a:r>
            <a:r>
              <a:rPr lang="kk-KZ" dirty="0" smtClean="0"/>
              <a:t>секіру</a:t>
            </a:r>
          </a:p>
          <a:p>
            <a:pPr marL="342900" indent="-342900">
              <a:buAutoNum type="arabicPeriod"/>
            </a:pPr>
            <a:r>
              <a:rPr lang="en-US" dirty="0" smtClean="0"/>
              <a:t>Go -  went – </a:t>
            </a:r>
            <a:r>
              <a:rPr lang="kk-KZ" dirty="0" smtClean="0"/>
              <a:t>жүру</a:t>
            </a:r>
          </a:p>
          <a:p>
            <a:pPr marL="342900" indent="-342900">
              <a:buAutoNum type="arabicPeriod"/>
            </a:pPr>
            <a:r>
              <a:rPr lang="en-US" dirty="0" smtClean="0"/>
              <a:t>Build – built – </a:t>
            </a:r>
            <a:r>
              <a:rPr lang="kk-KZ" dirty="0" smtClean="0"/>
              <a:t>салу</a:t>
            </a:r>
          </a:p>
          <a:p>
            <a:pPr marL="342900" indent="-342900">
              <a:buAutoNum type="arabicPeriod"/>
            </a:pPr>
            <a:r>
              <a:rPr lang="en-US" dirty="0" smtClean="0"/>
              <a:t>Count – counted – </a:t>
            </a:r>
            <a:r>
              <a:rPr lang="kk-KZ" dirty="0" smtClean="0"/>
              <a:t>санау</a:t>
            </a:r>
          </a:p>
          <a:p>
            <a:pPr marL="342900" indent="-342900">
              <a:buAutoNum type="arabicPeriod"/>
            </a:pPr>
            <a:r>
              <a:rPr lang="en-US" dirty="0" smtClean="0"/>
              <a:t>Fly – flew -  </a:t>
            </a:r>
            <a:r>
              <a:rPr lang="kk-KZ" dirty="0" smtClean="0"/>
              <a:t>ұшу</a:t>
            </a:r>
          </a:p>
          <a:p>
            <a:pPr marL="342900" indent="-342900">
              <a:buAutoNum type="arabicPeriod"/>
            </a:pPr>
            <a:r>
              <a:rPr lang="en-US" dirty="0" smtClean="0"/>
              <a:t>Drive – drove – </a:t>
            </a:r>
            <a:r>
              <a:rPr lang="kk-KZ" dirty="0" smtClean="0"/>
              <a:t>жүргізу</a:t>
            </a:r>
          </a:p>
          <a:p>
            <a:pPr marL="342900" indent="-342900">
              <a:buAutoNum type="arabicPeriod"/>
            </a:pPr>
            <a:r>
              <a:rPr lang="en-US" dirty="0" smtClean="0"/>
              <a:t>Ride – rode – </a:t>
            </a:r>
            <a:r>
              <a:rPr lang="kk-KZ" dirty="0" smtClean="0"/>
              <a:t>айдау</a:t>
            </a:r>
          </a:p>
          <a:p>
            <a:pPr marL="342900" indent="-342900">
              <a:buAutoNum type="arabicPeriod"/>
            </a:pPr>
            <a:r>
              <a:rPr lang="en-US" dirty="0" smtClean="0"/>
              <a:t>Cry – cried – </a:t>
            </a:r>
            <a:r>
              <a:rPr lang="kk-KZ" dirty="0" smtClean="0"/>
              <a:t>жылау</a:t>
            </a:r>
          </a:p>
          <a:p>
            <a:pPr marL="342900" indent="-342900">
              <a:buAutoNum type="arabicPeriod"/>
            </a:pPr>
            <a:r>
              <a:rPr lang="en-US" dirty="0" smtClean="0"/>
              <a:t>Laugh – laughed – </a:t>
            </a:r>
            <a:r>
              <a:rPr lang="kk-KZ" dirty="0" smtClean="0"/>
              <a:t>күлу</a:t>
            </a:r>
          </a:p>
          <a:p>
            <a:pPr marL="342900" indent="-342900">
              <a:buAutoNum type="arabicPeriod"/>
            </a:pPr>
            <a:r>
              <a:rPr lang="en-US" dirty="0" smtClean="0"/>
              <a:t>Throw – threw – </a:t>
            </a:r>
            <a:r>
              <a:rPr lang="kk-KZ" dirty="0" smtClean="0"/>
              <a:t>лақтыру</a:t>
            </a:r>
          </a:p>
          <a:p>
            <a:pPr marL="342900" indent="-342900">
              <a:buAutoNum type="arabicPeriod"/>
            </a:pPr>
            <a:r>
              <a:rPr lang="en-US" dirty="0" smtClean="0"/>
              <a:t>Draw – drew – </a:t>
            </a:r>
            <a:r>
              <a:rPr lang="kk-KZ" dirty="0" smtClean="0"/>
              <a:t>сурет салу</a:t>
            </a:r>
          </a:p>
          <a:p>
            <a:pPr marL="342900" indent="-342900">
              <a:buAutoNum type="arabicPeriod"/>
            </a:pPr>
            <a:r>
              <a:rPr lang="en-US" dirty="0" smtClean="0"/>
              <a:t>Sleep – slept -  </a:t>
            </a:r>
            <a:r>
              <a:rPr lang="kk-KZ" dirty="0" smtClean="0"/>
              <a:t>ұйықтау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ru-RU" dirty="0"/>
          </a:p>
        </p:txBody>
      </p:sp>
      <p:pic>
        <p:nvPicPr>
          <p:cNvPr id="21506" name="Picture 2" descr="https://www.desktopbackground.org/download/o/2011/05/16/203917_wallpaper-background-abstract-white-black-images-1980465_1920x1080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666464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928670"/>
            <a:ext cx="92869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Writing task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J.R.R. Tolkien </a:t>
            </a:r>
            <a:r>
              <a:rPr lang="en-US" b="1" dirty="0" smtClean="0"/>
              <a:t>1) …..(be) </a:t>
            </a:r>
            <a:r>
              <a:rPr lang="en-US" dirty="0" smtClean="0"/>
              <a:t>born in South Africa but he </a:t>
            </a:r>
            <a:r>
              <a:rPr lang="en-US" b="1" dirty="0" smtClean="0"/>
              <a:t>2) ….. (go) </a:t>
            </a:r>
            <a:r>
              <a:rPr lang="en-US" dirty="0" smtClean="0"/>
              <a:t>to school in </a:t>
            </a:r>
            <a:r>
              <a:rPr lang="en-US" dirty="0" err="1" smtClean="0"/>
              <a:t>Brimingham</a:t>
            </a:r>
            <a:r>
              <a:rPr lang="en-US" dirty="0" smtClean="0"/>
              <a:t>, England. Tolkien loved languages as a child. In his lifetime, Tolkien </a:t>
            </a:r>
            <a:r>
              <a:rPr lang="en-US" b="1" dirty="0" smtClean="0"/>
              <a:t>3) ….. (create) </a:t>
            </a:r>
            <a:r>
              <a:rPr lang="en-US" dirty="0" smtClean="0"/>
              <a:t>15 new fantasy languages! Tolkien </a:t>
            </a:r>
            <a:r>
              <a:rPr lang="en-US" b="1" dirty="0" smtClean="0"/>
              <a:t>4) …..(fight) </a:t>
            </a:r>
            <a:r>
              <a:rPr lang="en-US" dirty="0" smtClean="0"/>
              <a:t>in World War I. In 1916, he </a:t>
            </a:r>
            <a:r>
              <a:rPr lang="en-US" b="1" dirty="0" smtClean="0"/>
              <a:t>5) …..(marry) </a:t>
            </a:r>
            <a:r>
              <a:rPr lang="en-US" dirty="0" smtClean="0"/>
              <a:t>Edith </a:t>
            </a:r>
            <a:r>
              <a:rPr lang="en-US" dirty="0" err="1" smtClean="0"/>
              <a:t>Bratt</a:t>
            </a:r>
            <a:r>
              <a:rPr lang="en-US" dirty="0" smtClean="0"/>
              <a:t> and they </a:t>
            </a:r>
            <a:r>
              <a:rPr lang="en-US" b="1" dirty="0" smtClean="0"/>
              <a:t>6) ….. (have) </a:t>
            </a:r>
            <a:r>
              <a:rPr lang="en-US" dirty="0" smtClean="0"/>
              <a:t>four children. In 1925, he </a:t>
            </a:r>
            <a:r>
              <a:rPr lang="en-US" b="1" dirty="0" smtClean="0"/>
              <a:t>7) …..(become) </a:t>
            </a:r>
            <a:r>
              <a:rPr lang="en-US" dirty="0" smtClean="0"/>
              <a:t>a professor at Oxford University. Tolkien </a:t>
            </a:r>
            <a:r>
              <a:rPr lang="en-US" b="1" dirty="0" smtClean="0"/>
              <a:t>8) ….. (begin) </a:t>
            </a:r>
            <a:r>
              <a:rPr lang="en-US" dirty="0" smtClean="0"/>
              <a:t>writing “The Hobbit ” in 1936. It </a:t>
            </a:r>
            <a:r>
              <a:rPr lang="en-US" b="1" dirty="0" smtClean="0"/>
              <a:t>9) ….. (make) </a:t>
            </a:r>
            <a:r>
              <a:rPr lang="en-US" dirty="0" smtClean="0"/>
              <a:t>Tolkien very famous. Later, he </a:t>
            </a:r>
            <a:r>
              <a:rPr lang="en-US" b="1" dirty="0" smtClean="0"/>
              <a:t>10) …..(write) </a:t>
            </a:r>
            <a:r>
              <a:rPr lang="en-US" dirty="0" smtClean="0"/>
              <a:t>“The Lord of the Rings”. It </a:t>
            </a:r>
            <a:r>
              <a:rPr lang="en-US" b="1" dirty="0" smtClean="0"/>
              <a:t>11) ……(take) </a:t>
            </a:r>
            <a:r>
              <a:rPr lang="en-US" dirty="0" smtClean="0"/>
              <a:t>him about ten years to write this book. Tolkien </a:t>
            </a:r>
            <a:r>
              <a:rPr lang="en-US" b="1" dirty="0" smtClean="0"/>
              <a:t>12) ….. (die) </a:t>
            </a:r>
            <a:r>
              <a:rPr lang="en-US" dirty="0" smtClean="0"/>
              <a:t>on 2</a:t>
            </a:r>
            <a:r>
              <a:rPr lang="en-US" baseline="30000" dirty="0" smtClean="0"/>
              <a:t>nd</a:t>
            </a:r>
            <a:r>
              <a:rPr lang="en-US" dirty="0" smtClean="0"/>
              <a:t> September, 1973.   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Descriptor:  </a:t>
            </a:r>
            <a:r>
              <a:rPr lang="en-US" dirty="0" smtClean="0"/>
              <a:t>- put the verbs into the past simple</a:t>
            </a:r>
          </a:p>
          <a:p>
            <a:r>
              <a:rPr lang="en-US" dirty="0" smtClean="0"/>
              <a:t>                             - every correct answer is 1 point (total 12 points).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nced</a:t>
            </a:r>
            <a:endParaRPr lang="ru-RU" dirty="0"/>
          </a:p>
        </p:txBody>
      </p:sp>
      <p:pic>
        <p:nvPicPr>
          <p:cNvPr id="22532" name="Picture 4" descr="https://www.desktopbackground.org/download/o/2011/05/16/203917_wallpaper-background-abstract-white-black-images-1980465_1920x1080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95108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714356"/>
            <a:ext cx="65722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Correct answers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Was – irregular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Went - irregular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Created - 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Fought - irregular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Married - 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Had - irregular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Became - irregular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Began - irregular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Made - irregular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Wrote - irregular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Took - irregular verb</a:t>
            </a:r>
          </a:p>
          <a:p>
            <a:pPr marL="342900" indent="-342900">
              <a:buAutoNum type="arabicPeriod"/>
            </a:pPr>
            <a:r>
              <a:rPr lang="en-US" dirty="0" smtClean="0"/>
              <a:t>Died - regular verb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5.infourok.ru/uploads/ex/05c5/000bc594-bb2e89c4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928670"/>
            <a:ext cx="807249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“Past Simple (irregular verbs)”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Learning objectives: </a:t>
            </a:r>
            <a:r>
              <a:rPr lang="en-US" dirty="0" smtClean="0"/>
              <a:t>• </a:t>
            </a:r>
            <a:r>
              <a:rPr lang="en-US" b="1" dirty="0" smtClean="0"/>
              <a:t>5R2</a:t>
            </a:r>
            <a:r>
              <a:rPr lang="en-US" dirty="0" smtClean="0"/>
              <a:t> understand with little support specific information and </a:t>
            </a:r>
            <a:r>
              <a:rPr lang="ru-RU" dirty="0" smtClean="0"/>
              <a:t>   </a:t>
            </a:r>
            <a:r>
              <a:rPr lang="en-US" dirty="0" smtClean="0"/>
              <a:t>detail in</a:t>
            </a:r>
          </a:p>
          <a:p>
            <a:r>
              <a:rPr lang="en-US" dirty="0" smtClean="0"/>
              <a:t>                                       short and simple texts; </a:t>
            </a:r>
          </a:p>
          <a:p>
            <a:r>
              <a:rPr lang="en-US" dirty="0" smtClean="0"/>
              <a:t>                                    •</a:t>
            </a:r>
            <a:r>
              <a:rPr lang="en-US" b="1" dirty="0" smtClean="0"/>
              <a:t> 5W2 </a:t>
            </a:r>
            <a:r>
              <a:rPr lang="en-US" dirty="0" smtClean="0"/>
              <a:t>plan, write, work at text level with support;</a:t>
            </a:r>
          </a:p>
          <a:p>
            <a:r>
              <a:rPr lang="en-US" dirty="0" smtClean="0"/>
              <a:t>                                    • </a:t>
            </a:r>
            <a:r>
              <a:rPr lang="en-US" b="1" dirty="0" smtClean="0"/>
              <a:t>5S2</a:t>
            </a:r>
            <a:r>
              <a:rPr lang="en-US" dirty="0" smtClean="0"/>
              <a:t> ask simple questions to get information; </a:t>
            </a:r>
          </a:p>
          <a:p>
            <a:r>
              <a:rPr lang="en-US" dirty="0" smtClean="0"/>
              <a:t>                                    • </a:t>
            </a:r>
            <a:r>
              <a:rPr lang="en-US" b="1" dirty="0" smtClean="0"/>
              <a:t>5.L8</a:t>
            </a:r>
            <a:r>
              <a:rPr lang="en-US" dirty="0" smtClean="0"/>
              <a:t> understand rules, in general and curricular topics.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Lesson objectives:    </a:t>
            </a:r>
            <a:r>
              <a:rPr lang="en-US" dirty="0" smtClean="0"/>
              <a:t>•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get information about the irregular verbs</a:t>
            </a:r>
          </a:p>
          <a:p>
            <a:r>
              <a:rPr lang="en-US" dirty="0" smtClean="0"/>
              <a:t>                                    • get acquainted with the table of irregular verbs</a:t>
            </a:r>
          </a:p>
          <a:p>
            <a:r>
              <a:rPr lang="en-US" dirty="0" smtClean="0"/>
              <a:t>                                    • learn to use the irregular verb correctly in written and oral </a:t>
            </a:r>
            <a:r>
              <a:rPr lang="ru-RU" dirty="0" smtClean="0"/>
              <a:t>    </a:t>
            </a:r>
            <a:r>
              <a:rPr lang="en-US" dirty="0" smtClean="0"/>
              <a:t>form</a:t>
            </a:r>
          </a:p>
          <a:p>
            <a:r>
              <a:rPr lang="en-US" dirty="0" smtClean="0"/>
              <a:t>                                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www.desktopbackground.org/download/o/2011/05/16/203917_wallpaper-background-abstract-white-black-images-1980465_1920x1080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285860"/>
            <a:ext cx="258526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Self – evaluation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2143116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500198"/>
                <a:gridCol w="242886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Lesson is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Understanding</a:t>
                      </a:r>
                      <a:r>
                        <a:rPr lang="en-US" baseline="0" dirty="0" smtClean="0"/>
                        <a:t> high -level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“Very good”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Understanding</a:t>
                      </a:r>
                      <a:r>
                        <a:rPr lang="en-US" baseline="0" dirty="0" smtClean="0"/>
                        <a:t> middle -level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“Good”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Understanding</a:t>
                      </a:r>
                      <a:r>
                        <a:rPr lang="en-US" baseline="0" dirty="0" smtClean="0"/>
                        <a:t> low -level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“Try again”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s://presentacii.ru/documents_2/55949904db42fb6e201170b156e38957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5.infourok.ru/uploads/ex/05c5/000bc594-bb2e89c4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6" y="1214422"/>
            <a:ext cx="8786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“Past Simple (irregular verbs)”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Learning objectives: </a:t>
            </a:r>
            <a:r>
              <a:rPr lang="en-US" dirty="0" smtClean="0"/>
              <a:t>• </a:t>
            </a:r>
            <a:r>
              <a:rPr lang="en-US" b="1" dirty="0" smtClean="0"/>
              <a:t>5R2</a:t>
            </a:r>
            <a:r>
              <a:rPr lang="en-US" dirty="0" smtClean="0"/>
              <a:t> understand with little support specific information and detail in</a:t>
            </a:r>
          </a:p>
          <a:p>
            <a:r>
              <a:rPr lang="en-US" dirty="0" smtClean="0"/>
              <a:t>                                       short and simple texts; </a:t>
            </a:r>
          </a:p>
          <a:p>
            <a:r>
              <a:rPr lang="en-US" dirty="0" smtClean="0"/>
              <a:t>                                    •</a:t>
            </a:r>
            <a:r>
              <a:rPr lang="en-US" b="1" dirty="0" smtClean="0"/>
              <a:t> 5W2 </a:t>
            </a:r>
            <a:r>
              <a:rPr lang="en-US" dirty="0" smtClean="0"/>
              <a:t>plan, write, work at text level with support;</a:t>
            </a:r>
          </a:p>
          <a:p>
            <a:r>
              <a:rPr lang="en-US" dirty="0" smtClean="0"/>
              <a:t>                                    • </a:t>
            </a:r>
            <a:r>
              <a:rPr lang="en-US" b="1" dirty="0" smtClean="0"/>
              <a:t>5S2</a:t>
            </a:r>
            <a:r>
              <a:rPr lang="en-US" dirty="0" smtClean="0"/>
              <a:t> ask simple questions to get information; </a:t>
            </a:r>
          </a:p>
          <a:p>
            <a:r>
              <a:rPr lang="en-US" dirty="0" smtClean="0"/>
              <a:t>                                    • </a:t>
            </a:r>
            <a:r>
              <a:rPr lang="en-US" b="1" dirty="0" smtClean="0"/>
              <a:t>5.L8</a:t>
            </a:r>
            <a:r>
              <a:rPr lang="en-US" dirty="0" smtClean="0"/>
              <a:t> understand rules, in general and curricular topics.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Lesson objectives:    </a:t>
            </a:r>
            <a:r>
              <a:rPr lang="en-US" dirty="0" smtClean="0"/>
              <a:t>•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get information about the irregular verbs</a:t>
            </a:r>
          </a:p>
          <a:p>
            <a:r>
              <a:rPr lang="en-US" dirty="0" smtClean="0"/>
              <a:t>                                    • get acquainted with the table of irregular verbs</a:t>
            </a:r>
          </a:p>
          <a:p>
            <a:r>
              <a:rPr lang="en-US" dirty="0" smtClean="0"/>
              <a:t>                                    • learn to use the irregular verb correctly in written and oral form</a:t>
            </a:r>
          </a:p>
          <a:p>
            <a:r>
              <a:rPr lang="en-US" dirty="0" smtClean="0"/>
              <a:t>                   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6" name="Picture 10" descr="http://www.topoboi.com/pic/201311/1920x1200/topoboi.com-29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0581" cy="7143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84352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– evaluation paper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Name: __________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4636032"/>
              </p:ext>
            </p:extLst>
          </p:nvPr>
        </p:nvGraphicFramePr>
        <p:xfrm>
          <a:off x="1331640" y="1397000"/>
          <a:ext cx="7056783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6"/>
                <a:gridCol w="4667997"/>
                <a:gridCol w="1861250"/>
              </a:tblGrid>
              <a:tr h="98246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</a:t>
                      </a:r>
                      <a:r>
                        <a:rPr lang="en-US" baseline="0" dirty="0" smtClean="0"/>
                        <a:t> points</a:t>
                      </a:r>
                      <a:endParaRPr lang="ru-RU" dirty="0"/>
                    </a:p>
                  </a:txBody>
                  <a:tcPr/>
                </a:tc>
              </a:tr>
              <a:tr h="98246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task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246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</a:t>
                      </a:r>
                      <a:r>
                        <a:rPr lang="en-US" baseline="0" dirty="0" smtClean="0"/>
                        <a:t> task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246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me!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246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r>
                        <a:rPr lang="en-US" baseline="0" dirty="0" smtClean="0"/>
                        <a:t> task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29190" y="1428736"/>
          <a:ext cx="1571636" cy="5715040"/>
        </p:xfrm>
        <a:graphic>
          <a:graphicData uri="http://schemas.openxmlformats.org/drawingml/2006/table">
            <a:tbl>
              <a:tblPr/>
              <a:tblGrid>
                <a:gridCol w="1571636"/>
              </a:tblGrid>
              <a:tr h="57150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points           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25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6" name="Picture 10" descr="http://www.topoboi.com/pic/201311/1920x1200/topoboi.com-29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0581" cy="7143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84352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– evaluation paper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Name: __________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4636032"/>
              </p:ext>
            </p:extLst>
          </p:nvPr>
        </p:nvGraphicFramePr>
        <p:xfrm>
          <a:off x="1331640" y="1397000"/>
          <a:ext cx="7056783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6"/>
                <a:gridCol w="4667997"/>
                <a:gridCol w="1861250"/>
              </a:tblGrid>
              <a:tr h="98246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</a:t>
                      </a:r>
                      <a:r>
                        <a:rPr lang="en-US" baseline="0" dirty="0" smtClean="0"/>
                        <a:t> points</a:t>
                      </a:r>
                      <a:endParaRPr lang="ru-RU" dirty="0"/>
                    </a:p>
                  </a:txBody>
                  <a:tcPr/>
                </a:tc>
              </a:tr>
              <a:tr h="98246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task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246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</a:t>
                      </a:r>
                      <a:r>
                        <a:rPr lang="en-US" baseline="0" dirty="0" smtClean="0"/>
                        <a:t> task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246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me!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246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r>
                        <a:rPr lang="en-US" baseline="0" dirty="0" smtClean="0"/>
                        <a:t> task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29190" y="1428736"/>
          <a:ext cx="1571636" cy="5715040"/>
        </p:xfrm>
        <a:graphic>
          <a:graphicData uri="http://schemas.openxmlformats.org/drawingml/2006/table">
            <a:tbl>
              <a:tblPr/>
              <a:tblGrid>
                <a:gridCol w="1571636"/>
              </a:tblGrid>
              <a:tr h="57150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points           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25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http://www.topoboi.com/pic/201311/1920x1200/topoboi.com-29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860330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task. Sb, p.65, ex 8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you listen to music yesterday afternoon?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Yes, I did / No, I didn’t</a:t>
            </a:r>
          </a:p>
          <a:p>
            <a:pPr marL="342900" indent="-342900">
              <a:buAutoNum type="arabicPeriod" startAt="2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you watch TV yesterday afternoon?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did / No, I didn’t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Did you play computer games yesterday afternoon?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Yes, I did / No, I didn’t</a:t>
            </a:r>
          </a:p>
          <a:p>
            <a:pPr marL="342900" indent="-342900">
              <a:buAutoNum type="arabicPeriod" startAt="4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you study English yesterday afternoon?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Yes, I did / No, I didn’t</a:t>
            </a:r>
          </a:p>
          <a:p>
            <a:pPr marL="342900" indent="-342900">
              <a:buAutoNum type="arabicPeriod" startAt="5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you meet your friends yesterday afternoon?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Yes, I did / No, I didn’t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Did you cook dinner yesterday afternoon?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Yes, I did / No, I didn’t</a:t>
            </a:r>
          </a:p>
          <a:p>
            <a:pPr marL="342900" indent="-342900">
              <a:buAutoNum type="arabicPeriod" startAt="7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you go to school yesterday afternoon?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Yes, I did / No, 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Descriptor: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make up interrogative sentences correctly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answer the questions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every correct answer/question is 1 point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(total 7 points)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ages.slideplayer.com/11/3181538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vocabularyhome.com/wp-content/uploads/2017/02/Common-Irregular-Verbs-and-Their-Principal-Pa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-285750"/>
            <a:ext cx="9715536" cy="714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-142900"/>
            <a:ext cx="843528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task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Eat                                                         a. wrote</a:t>
            </a:r>
          </a:p>
          <a:p>
            <a:pPr marL="342900" indent="-342900">
              <a:buAutoNum type="arabicPeriod"/>
            </a:pPr>
            <a:r>
              <a:rPr lang="en-US" dirty="0" smtClean="0"/>
              <a:t>Make                                                     b. was/were</a:t>
            </a:r>
          </a:p>
          <a:p>
            <a:pPr marL="342900" indent="-342900">
              <a:buAutoNum type="arabicPeriod"/>
            </a:pPr>
            <a:r>
              <a:rPr lang="en-US" dirty="0" smtClean="0"/>
              <a:t>Wear                                                     c. fought</a:t>
            </a:r>
          </a:p>
          <a:p>
            <a:pPr marL="342900" indent="-342900">
              <a:buAutoNum type="arabicPeriod"/>
            </a:pPr>
            <a:r>
              <a:rPr lang="en-US" dirty="0" smtClean="0"/>
              <a:t>Take                                                      d. became    </a:t>
            </a:r>
          </a:p>
          <a:p>
            <a:pPr marL="342900" indent="-342900">
              <a:buAutoNum type="arabicPeriod"/>
            </a:pPr>
            <a:r>
              <a:rPr lang="en-US" dirty="0" smtClean="0"/>
              <a:t>Do                                                         e. went </a:t>
            </a:r>
          </a:p>
          <a:p>
            <a:pPr marL="342900" indent="-342900">
              <a:buAutoNum type="arabicPeriod"/>
            </a:pPr>
            <a:r>
              <a:rPr lang="en-US" dirty="0" smtClean="0"/>
              <a:t>Be                                                          f. made </a:t>
            </a:r>
          </a:p>
          <a:p>
            <a:pPr marL="342900" indent="-342900">
              <a:buAutoNum type="arabicPeriod"/>
            </a:pPr>
            <a:r>
              <a:rPr lang="en-US" dirty="0" smtClean="0"/>
              <a:t>Go                                                         g. had</a:t>
            </a:r>
          </a:p>
          <a:p>
            <a:pPr marL="342900" indent="-342900">
              <a:buAutoNum type="arabicPeriod"/>
            </a:pPr>
            <a:r>
              <a:rPr lang="en-US" dirty="0" smtClean="0"/>
              <a:t>Have                                                     h. bought</a:t>
            </a:r>
          </a:p>
          <a:p>
            <a:pPr marL="342900" indent="-342900">
              <a:buAutoNum type="arabicPeriod"/>
            </a:pPr>
            <a:r>
              <a:rPr lang="en-US" dirty="0" smtClean="0"/>
              <a:t>Meet                                                     </a:t>
            </a:r>
            <a:r>
              <a:rPr lang="en-US" dirty="0" err="1" smtClean="0"/>
              <a:t>i</a:t>
            </a:r>
            <a:r>
              <a:rPr lang="en-US" dirty="0" smtClean="0"/>
              <a:t>. did</a:t>
            </a:r>
          </a:p>
          <a:p>
            <a:pPr marL="342900" indent="-342900">
              <a:buAutoNum type="arabicPeriod"/>
            </a:pPr>
            <a:r>
              <a:rPr lang="en-US" dirty="0" smtClean="0"/>
              <a:t>Come                                                    j. wore</a:t>
            </a:r>
          </a:p>
          <a:p>
            <a:pPr marL="342900" indent="-342900">
              <a:buAutoNum type="arabicPeriod"/>
            </a:pPr>
            <a:r>
              <a:rPr lang="en-US" dirty="0" smtClean="0"/>
              <a:t>Become                                                k. ate</a:t>
            </a:r>
          </a:p>
          <a:p>
            <a:pPr marL="342900" indent="-342900">
              <a:buAutoNum type="arabicPeriod"/>
            </a:pPr>
            <a:r>
              <a:rPr lang="en-US" dirty="0" smtClean="0"/>
              <a:t>Write                                                    l. took</a:t>
            </a:r>
          </a:p>
          <a:p>
            <a:pPr marL="342900" indent="-342900">
              <a:buAutoNum type="arabicPeriod"/>
            </a:pPr>
            <a:r>
              <a:rPr lang="en-US" dirty="0" smtClean="0"/>
              <a:t>Buy                                                       m. drank</a:t>
            </a:r>
          </a:p>
          <a:p>
            <a:pPr marL="342900" indent="-342900">
              <a:buAutoNum type="arabicPeriod"/>
            </a:pPr>
            <a:r>
              <a:rPr lang="en-US" dirty="0" smtClean="0"/>
              <a:t>Sing                                                      n. sang</a:t>
            </a:r>
          </a:p>
          <a:p>
            <a:pPr marL="342900" indent="-342900">
              <a:buAutoNum type="arabicPeriod"/>
            </a:pPr>
            <a:r>
              <a:rPr lang="en-US" dirty="0" smtClean="0"/>
              <a:t>Drink                                                    o. met</a:t>
            </a:r>
          </a:p>
          <a:p>
            <a:pPr marL="342900" indent="-342900">
              <a:buAutoNum type="arabicPeriod"/>
            </a:pPr>
            <a:r>
              <a:rPr lang="en-US" dirty="0" smtClean="0"/>
              <a:t>Begin                                                    p. came </a:t>
            </a:r>
          </a:p>
          <a:p>
            <a:pPr marL="342900" indent="-342900">
              <a:buAutoNum type="arabicPeriod"/>
            </a:pPr>
            <a:r>
              <a:rPr lang="en-US" dirty="0" smtClean="0"/>
              <a:t>Fight                                                     q. began</a:t>
            </a:r>
          </a:p>
          <a:p>
            <a:pPr marL="342900" indent="-342900">
              <a:buAutoNum type="arabicPeriod"/>
            </a:pPr>
            <a:r>
              <a:rPr lang="en-US" dirty="0" smtClean="0"/>
              <a:t>Swim                                                     r. swam</a:t>
            </a:r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786322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Descriptor: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Match the verbs (1-18) to their past form (a-r)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Translate the verbs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Every correct matching and translation is 1 point (</a:t>
            </a:r>
            <a:r>
              <a:rPr lang="en-US" dirty="0" smtClean="0">
                <a:solidFill>
                  <a:srgbClr val="FF0000"/>
                </a:solidFill>
              </a:rPr>
              <a:t>total 3 points)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www.desktopbackground.org/download/o/2011/05/16/203917_wallpaper-background-abstract-white-black-images-1980465_1920x1080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7427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1285851" y="500042"/>
            <a:ext cx="55007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Correct answers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Eat – ate </a:t>
            </a:r>
          </a:p>
          <a:p>
            <a:pPr marL="342900" indent="-342900">
              <a:buAutoNum type="arabicPeriod"/>
            </a:pPr>
            <a:r>
              <a:rPr lang="en-US" dirty="0" smtClean="0"/>
              <a:t>Make – made</a:t>
            </a:r>
            <a:r>
              <a:rPr lang="kk-KZ" dirty="0" smtClean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Wear – wore</a:t>
            </a:r>
          </a:p>
          <a:p>
            <a:pPr marL="342900" indent="-342900">
              <a:buAutoNum type="arabicPeriod"/>
            </a:pPr>
            <a:r>
              <a:rPr lang="en-US" dirty="0" smtClean="0"/>
              <a:t>Take – took</a:t>
            </a:r>
          </a:p>
          <a:p>
            <a:pPr marL="342900" indent="-342900">
              <a:buAutoNum type="arabicPeriod"/>
            </a:pPr>
            <a:r>
              <a:rPr lang="en-US" dirty="0" smtClean="0"/>
              <a:t>Do – did</a:t>
            </a:r>
          </a:p>
          <a:p>
            <a:pPr marL="342900" indent="-342900">
              <a:buAutoNum type="arabicPeriod"/>
            </a:pPr>
            <a:r>
              <a:rPr lang="en-US" dirty="0" smtClean="0"/>
              <a:t>Be – was/were</a:t>
            </a:r>
          </a:p>
          <a:p>
            <a:pPr marL="342900" indent="-342900">
              <a:buAutoNum type="arabicPeriod"/>
            </a:pPr>
            <a:r>
              <a:rPr lang="en-US" dirty="0" smtClean="0"/>
              <a:t>Go – went</a:t>
            </a:r>
          </a:p>
          <a:p>
            <a:pPr marL="342900" indent="-342900">
              <a:buAutoNum type="arabicPeriod"/>
            </a:pPr>
            <a:r>
              <a:rPr lang="en-US" dirty="0" smtClean="0"/>
              <a:t>Have – had</a:t>
            </a:r>
          </a:p>
          <a:p>
            <a:pPr marL="342900" indent="-342900">
              <a:buAutoNum type="arabicPeriod"/>
            </a:pPr>
            <a:r>
              <a:rPr lang="en-US" dirty="0" smtClean="0"/>
              <a:t>Meet – met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Come – came</a:t>
            </a:r>
          </a:p>
          <a:p>
            <a:pPr marL="342900" indent="-342900">
              <a:buAutoNum type="arabicPeriod"/>
            </a:pPr>
            <a:r>
              <a:rPr lang="en-US" dirty="0" smtClean="0"/>
              <a:t>Become – became</a:t>
            </a:r>
          </a:p>
          <a:p>
            <a:pPr marL="342900" indent="-342900">
              <a:buAutoNum type="arabicPeriod"/>
            </a:pPr>
            <a:r>
              <a:rPr lang="en-US" dirty="0" smtClean="0"/>
              <a:t>Write – wrote</a:t>
            </a:r>
          </a:p>
          <a:p>
            <a:pPr marL="342900" indent="-342900">
              <a:buAutoNum type="arabicPeriod"/>
            </a:pPr>
            <a:r>
              <a:rPr lang="en-US" dirty="0" smtClean="0"/>
              <a:t>Buy – bought</a:t>
            </a:r>
          </a:p>
          <a:p>
            <a:pPr marL="342900" indent="-342900">
              <a:buAutoNum type="arabicPeriod"/>
            </a:pPr>
            <a:r>
              <a:rPr lang="en-US" dirty="0" smtClean="0"/>
              <a:t>Sing – sang</a:t>
            </a:r>
          </a:p>
          <a:p>
            <a:pPr marL="342900" indent="-342900">
              <a:buAutoNum type="arabicPeriod"/>
            </a:pPr>
            <a:r>
              <a:rPr lang="en-US" dirty="0" smtClean="0"/>
              <a:t>Drink – drank</a:t>
            </a:r>
          </a:p>
          <a:p>
            <a:pPr marL="342900" indent="-342900">
              <a:buAutoNum type="arabicPeriod"/>
            </a:pPr>
            <a:r>
              <a:rPr lang="en-US" dirty="0" smtClean="0"/>
              <a:t>Begin – began</a:t>
            </a:r>
          </a:p>
          <a:p>
            <a:pPr marL="342900" indent="-342900">
              <a:buAutoNum type="arabicPeriod"/>
            </a:pPr>
            <a:r>
              <a:rPr lang="en-US" dirty="0" smtClean="0"/>
              <a:t>Fight – fought</a:t>
            </a:r>
          </a:p>
          <a:p>
            <a:pPr marL="342900" indent="-342900">
              <a:buAutoNum type="arabicPeriod"/>
            </a:pPr>
            <a:r>
              <a:rPr lang="en-US" dirty="0" smtClean="0"/>
              <a:t>Swim - swam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1011</Words>
  <Application>Microsoft Office PowerPoint</Application>
  <PresentationFormat>Экран (4:3)</PresentationFormat>
  <Paragraphs>227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a</vt:lpstr>
      <vt:lpstr>nced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118</cp:revision>
  <dcterms:created xsi:type="dcterms:W3CDTF">2020-01-26T08:04:32Z</dcterms:created>
  <dcterms:modified xsi:type="dcterms:W3CDTF">2020-04-26T18:58:01Z</dcterms:modified>
</cp:coreProperties>
</file>