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handoutMasterIdLst>
    <p:handoutMasterId r:id="rId9"/>
  </p:handoutMasterIdLst>
  <p:sldIdLst>
    <p:sldId id="292" r:id="rId2"/>
    <p:sldId id="289" r:id="rId3"/>
    <p:sldId id="281" r:id="rId4"/>
    <p:sldId id="294" r:id="rId5"/>
    <p:sldId id="293" r:id="rId6"/>
    <p:sldId id="297" r:id="rId7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=""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664" autoAdjust="0"/>
  </p:normalViewPr>
  <p:slideViewPr>
    <p:cSldViewPr>
      <p:cViewPr varScale="1">
        <p:scale>
          <a:sx n="62" d="100"/>
          <a:sy n="62" d="100"/>
        </p:scale>
        <p:origin x="-12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2698E1A0-95DB-4458-992A-BCB5404AD0EA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4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E077A12-1638-4325-A510-2D79676277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099480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EDFBC49-5190-4E8E-8D92-9A60F66B6FB8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59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DB5B4D9-8838-479C-B469-413340C8CD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926525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7E845-D010-49BE-A0CA-DBB050038CF1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C7D65A-2AFE-479E-BD0A-611E55169AB3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32DF48-9666-4862-B84B-3154AFC53694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BF925-B0AB-4C81-9AF0-041A0F9248E2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3B56C-D263-484B-8E49-F24C1B1C124B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A3BEC2-8A48-4692-A6EF-823EBAD08B62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6689FE-6AF7-4C5F-B9D3-7E5FEA1A0D0B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775AFB-229C-4F34-83FD-AD227285DBAC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14E2-D9B5-471C-98C4-8825D1401F43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0E08B-752A-4A00-BC23-6CC377EBBEA7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3F758-145E-47BC-B894-E14D054B80D1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EECC08-FFAF-426B-ACCC-F9DB43E19F4A}" type="datetime1">
              <a:rPr lang="ru-RU" smtClean="0"/>
              <a:pPr/>
              <a:t>24.12.2020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>
            <a:off x="323528" y="188640"/>
            <a:ext cx="3384377" cy="77408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 тақырыбы</a:t>
            </a:r>
            <a:endParaRPr lang="ru-RU" sz="2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одним усеченным и одним скругленным углом 2"/>
          <p:cNvSpPr/>
          <p:nvPr/>
        </p:nvSpPr>
        <p:spPr>
          <a:xfrm>
            <a:off x="3851920" y="332656"/>
            <a:ext cx="4968552" cy="576064"/>
          </a:xfrm>
          <a:prstGeom prst="snip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Үйкеліс күші дегеніміз не</a:t>
            </a:r>
            <a:r>
              <a:rPr lang="ru-RU" sz="2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sz="2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ссылка на другую страницу 5"/>
          <p:cNvSpPr/>
          <p:nvPr/>
        </p:nvSpPr>
        <p:spPr>
          <a:xfrm>
            <a:off x="323528" y="1052736"/>
            <a:ext cx="8568952" cy="1656185"/>
          </a:xfrm>
          <a:prstGeom prst="flowChartOffpageConnecto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оқу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noProof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3.5.1.3 үйкеліс күшін зерттеу және оның білінуіне мысал келтіру;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3.5.1.4 күштің әсер ету бағытын анықтау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3.1.2.3 экспериментті жоспарлау және жүргізу</a:t>
            </a:r>
            <a:endParaRPr lang="ru-RU" sz="2000" b="1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ссылка на другую страницу 7"/>
          <p:cNvSpPr/>
          <p:nvPr/>
        </p:nvSpPr>
        <p:spPr>
          <a:xfrm>
            <a:off x="323528" y="2852936"/>
            <a:ext cx="8352928" cy="2232248"/>
          </a:xfrm>
          <a:prstGeom prst="flowChartOffpageConnecto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Сабақ мақсаттары: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эксперимент жүргізу  арқылы, үйкеліс күшінің пайда болуын және          түрлерін білу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күш түрлерінің айырмашылығын анықтау зерттеу нәтижесін тұжырымдау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үйкеліс күшінің маңыздылығын түсіну</a:t>
            </a:r>
            <a:endParaRPr lang="ru-RU" sz="2000" b="1" noProof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5229200"/>
            <a:ext cx="8352928" cy="11521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</a:p>
          <a:p>
            <a:pPr lvl="0">
              <a:buFont typeface="Arial" pitchFamily="34" charset="0"/>
              <a:buChar char="•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үйкеліс күшінің пайда болуын , түрлерін анықтайды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күштің бағытын ажыратады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953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-675456"/>
            <a:ext cx="235800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548681"/>
            <a:ext cx="8352928" cy="5760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ҰЖ. «Ойлан да, айт» тәсілі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Тапсырма: </a:t>
            </a:r>
            <a:r>
              <a:rPr lang="ru-RU" noProof="1" smtClean="0">
                <a:latin typeface="Times New Roman" pitchFamily="18" charset="0"/>
                <a:cs typeface="Times New Roman" pitchFamily="18" charset="0"/>
              </a:rPr>
              <a:t>Суреттерге назар аудар!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ойынмен бөліс</a:t>
            </a:r>
            <a:endParaRPr lang="ru-RU" b="1" noProof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2710" t="39695" r="88194" b="410"/>
          <a:stretch/>
        </p:blipFill>
        <p:spPr bwMode="auto">
          <a:xfrm>
            <a:off x="539552" y="1124744"/>
            <a:ext cx="648072" cy="9361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/>
          <a:srcRect t="17296" r="79167"/>
          <a:stretch>
            <a:fillRect/>
          </a:stretch>
        </p:blipFill>
        <p:spPr>
          <a:xfrm>
            <a:off x="8028384" y="1124744"/>
            <a:ext cx="648072" cy="1008112"/>
          </a:xfrm>
          <a:prstGeom prst="rect">
            <a:avLst/>
          </a:prstGeom>
        </p:spPr>
      </p:pic>
      <p:sp>
        <p:nvSpPr>
          <p:cNvPr id="13" name="Блок-схема: альтернативный процесс 12"/>
          <p:cNvSpPr/>
          <p:nvPr/>
        </p:nvSpPr>
        <p:spPr>
          <a:xfrm>
            <a:off x="323528" y="5301208"/>
            <a:ext cx="8496944" cy="1224136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Дескриптор                                                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Ынталандыру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Жарайсыңдар, балалар! </a:t>
            </a: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-  Суреттерді салыстырады                                              Үйкеліс күшінің қай жерде пайда болатынын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-   Күштің түрін ажыратады                                              таба білдіндер, дененің әсерінен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қозғалатының біледі екенсіндер!)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500" b="1" noProof="1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уй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31640" y="1196752"/>
            <a:ext cx="6624736" cy="864096"/>
          </a:xfrm>
          <a:prstGeom prst="rect">
            <a:avLst/>
          </a:prstGeom>
        </p:spPr>
      </p:pic>
      <p:sp>
        <p:nvSpPr>
          <p:cNvPr id="14" name="Блок-схема: альтернативный процесс 13"/>
          <p:cNvSpPr/>
          <p:nvPr/>
        </p:nvSpPr>
        <p:spPr>
          <a:xfrm>
            <a:off x="0" y="2132856"/>
            <a:ext cx="9144000" cy="288032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k-KZ" sz="1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b="1" dirty="0" smtClean="0">
                <a:latin typeface="Times New Roman" pitchFamily="18" charset="0"/>
                <a:cs typeface="Times New Roman" pitchFamily="18" charset="0"/>
              </a:rPr>
              <a:t>     Зерттеуді жоспарлау:</a:t>
            </a:r>
          </a:p>
          <a:p>
            <a:r>
              <a:rPr lang="kk-KZ" sz="1500" b="1" dirty="0" smtClean="0">
                <a:latin typeface="Times New Roman" pitchFamily="18" charset="0"/>
                <a:cs typeface="Times New Roman" pitchFamily="18" charset="0"/>
              </a:rPr>
              <a:t>1-қадам: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берілген суреттерді бақыла.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Берілген суреттерде не бейнеленген?</a:t>
            </a:r>
            <a:r>
              <a:rPr lang="kk-KZ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Дене ненің әсерінен қозғалады?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Күш қалай әсер етеді?</a:t>
            </a:r>
            <a:r>
              <a:rPr lang="kk-KZ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1500" b="1" dirty="0" smtClean="0">
                <a:latin typeface="Times New Roman" pitchFamily="18" charset="0"/>
                <a:cs typeface="Times New Roman" pitchFamily="18" charset="0"/>
              </a:rPr>
              <a:t>2-қадам: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суреттегі бір іс-әрекетті жасап көр..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Оқушылар нені байқадындар?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b="1" dirty="0" smtClean="0">
                <a:latin typeface="Times New Roman" pitchFamily="18" charset="0"/>
                <a:cs typeface="Times New Roman" pitchFamily="18" charset="0"/>
              </a:rPr>
              <a:t>3-қадам: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Ойыңмен бөліс.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Үйкеліс күші дегеніміз не?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Басқа қай жерде үйкеліс күшін көруге </a:t>
            </a:r>
          </a:p>
          <a:p>
            <a:pPr lvl="0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болады?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923928" y="2206465"/>
            <a:ext cx="504056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Дереккөз жинау: </a:t>
            </a:r>
            <a:r>
              <a:rPr kumimoji="0" lang="kk-K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оқушылар үйкеліс күшімен танысады.</a:t>
            </a:r>
            <a:r>
              <a:rPr kumimoji="0" lang="kk-KZ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Нәтиже МТ үйкеліс күші</a:t>
            </a:r>
            <a:r>
              <a:rPr kumimoji="0" lang="kk-KZ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 оқушылардың мәліметін толықтыру.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Нәтиже МТ: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 дене екінші дененің бетімен қозғалған кезде олардың қозғалуына кедергі келтіретін күш пайда болады. Бұл күш </a:t>
            </a:r>
            <a:r>
              <a:rPr kumimoji="0" lang="kk-KZ" sz="15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үйкеліс күші</a:t>
            </a:r>
            <a:r>
              <a:rPr kumimoji="0" lang="kk-K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деп аталады.</a:t>
            </a:r>
            <a:r>
              <a:rPr kumimoji="0" lang="kk-KZ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5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Сырғанау үйкелісі</a:t>
            </a:r>
            <a:r>
              <a:rPr kumimoji="0" lang="kk-K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бір дене екінші дененің бетімен сырғанаған жағдайда пайда болатын күш. </a:t>
            </a:r>
            <a:r>
              <a:rPr kumimoji="0" lang="kk-KZ" sz="15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Домалау үйкелісі</a:t>
            </a:r>
            <a:r>
              <a:rPr kumimoji="0" lang="kk-K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доңғалақтардың айналу жағдайы. </a:t>
            </a:r>
            <a:r>
              <a:rPr kumimoji="0" lang="kk-KZ" sz="15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Тыныштық үйкелісі</a:t>
            </a:r>
            <a:r>
              <a:rPr kumimoji="0" lang="kk-KZ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денелер бір-біріне қатысты тыныштық қалпы.</a:t>
            </a:r>
            <a:endParaRPr kumimoji="0" lang="kk-KZ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Лента лицом вверх 14"/>
          <p:cNvSpPr/>
          <p:nvPr/>
        </p:nvSpPr>
        <p:spPr>
          <a:xfrm>
            <a:off x="1115616" y="0"/>
            <a:ext cx="7344816" cy="476672"/>
          </a:xfrm>
          <a:prstGeom prst="ribbon2">
            <a:avLst>
              <a:gd name="adj1" fmla="val 16667"/>
              <a:gd name="adj2" fmla="val 63830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Оқу әрекеттерін жоспарлау</a:t>
            </a:r>
            <a:endParaRPr lang="ru-RU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94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5">
            <a:extLst>
              <a:ext uri="{FF2B5EF4-FFF2-40B4-BE49-F238E27FC236}">
                <a16:creationId xmlns="" xmlns:a16="http://schemas.microsoft.com/office/drawing/2014/main" id="{75B24D4B-E967-44A2-AED5-D7E2A1DE8BA2}"/>
              </a:ext>
            </a:extLst>
          </p:cNvPr>
          <p:cNvSpPr/>
          <p:nvPr/>
        </p:nvSpPr>
        <p:spPr>
          <a:xfrm>
            <a:off x="323528" y="188640"/>
            <a:ext cx="8496944" cy="1800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(ТЖ) «Тәжербиелік жоба» тәсілі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(ынтымақтастықты дамыту құндылығы, талдау дағдысы)</a:t>
            </a:r>
            <a:endParaRPr lang="ru-RU" sz="2400" b="1" noProof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Тапсырма: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Машиналарды 3 түрлі жолмен бірдей күшпен қозғалтыңдар. Үш түрлі жолдың айырмашылығын тап.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Үйкеліс күші қай кезде пайда болатынын ата?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noProof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noProof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noProof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дисплей 5"/>
          <p:cNvSpPr/>
          <p:nvPr/>
        </p:nvSpPr>
        <p:spPr>
          <a:xfrm>
            <a:off x="323528" y="4077072"/>
            <a:ext cx="8501902" cy="2490430"/>
          </a:xfrm>
          <a:prstGeom prst="flowChartDisplay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Жолдардың айырмашылығын айтады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Үйкеліс күші қалай пайда болатының ажыратады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«Бағдаршам» әдісі.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Топтар бір-бірін бағалайды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WhatsApp Image 2020-10-20 at 21.25.53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552" y="2276872"/>
            <a:ext cx="2016224" cy="864096"/>
          </a:xfrm>
          <a:prstGeom prst="rect">
            <a:avLst/>
          </a:prstGeom>
        </p:spPr>
      </p:pic>
      <p:pic>
        <p:nvPicPr>
          <p:cNvPr id="10" name="Рисунок 9" descr="WhatsApp Image 2020-10-20 at 21.26.04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87824" y="2132856"/>
            <a:ext cx="1800200" cy="936104"/>
          </a:xfrm>
          <a:prstGeom prst="rect">
            <a:avLst/>
          </a:prstGeom>
        </p:spPr>
      </p:pic>
      <p:pic>
        <p:nvPicPr>
          <p:cNvPr id="12" name="Рисунок 11" descr="WhatsApp Image 2020-10-20 at 21.26.16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35696" y="3068960"/>
            <a:ext cx="2088232" cy="792088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5004048" y="2060848"/>
            <a:ext cx="3672408" cy="18722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Нұсқау: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 түрлі жолмен (парта, атлас мата, сүлгі) машиналарды бірдей күшпен итереді.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94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трелка вниз 6"/>
          <p:cNvSpPr/>
          <p:nvPr/>
        </p:nvSpPr>
        <p:spPr>
          <a:xfrm>
            <a:off x="971600" y="188640"/>
            <a:ext cx="6840760" cy="1224136"/>
          </a:xfrm>
          <a:prstGeom prst="downArrow">
            <a:avLst>
              <a:gd name="adj1" fmla="val 91843"/>
              <a:gd name="adj2" fmla="val 7483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Қарқын бойынша саралау тапсырмасы: «Данышпандар» тәсілі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(сыни ойлау дағдысын қалыптастыру)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528" y="3501008"/>
            <a:ext cx="8496944" cy="16561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noProof="1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r>
              <a:rPr lang="ru-RU" sz="1600" b="1" noProof="1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000" b="1" noProof="1" smtClean="0"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 Суреттермен үйкеліс денелерін ажыратады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 Сыныптағы заттармен үйкеліс күшінің бір түрін ойлап табады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 Үйкеліс күшінің түрін айтады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ҚБ.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«Екі жұлдыз, бір тілек» әдісі арқылы бағаланады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noProof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251520" y="5373216"/>
            <a:ext cx="8640960" cy="1224136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 жоғары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Өмірмен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байланыстырып мысал келтіру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 орташа оқушылар: Бейнесуреттер 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беру .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 төмен оқушылар : Анықтауыш сұрақтарын беру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94" name="Рисунок 0" descr="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720080" cy="720080"/>
          </a:xfrm>
          <a:prstGeom prst="rect">
            <a:avLst/>
          </a:prstGeom>
          <a:noFill/>
        </p:spPr>
      </p:pic>
      <p:pic>
        <p:nvPicPr>
          <p:cNvPr id="16393" name="Рисунок 1" descr="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132856"/>
            <a:ext cx="648072" cy="792088"/>
          </a:xfrm>
          <a:prstGeom prst="rect">
            <a:avLst/>
          </a:prstGeom>
          <a:noFill/>
        </p:spPr>
      </p:pic>
      <p:pic>
        <p:nvPicPr>
          <p:cNvPr id="16392" name="Рисунок 3" descr="333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2060848"/>
            <a:ext cx="792088" cy="792088"/>
          </a:xfrm>
          <a:prstGeom prst="rect">
            <a:avLst/>
          </a:prstGeom>
          <a:noFill/>
        </p:spPr>
      </p:pic>
      <p:pic>
        <p:nvPicPr>
          <p:cNvPr id="16391" name="Рисунок 5" descr="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2132856"/>
            <a:ext cx="742950" cy="720080"/>
          </a:xfrm>
          <a:prstGeom prst="rect">
            <a:avLst/>
          </a:prstGeom>
          <a:noFill/>
        </p:spPr>
      </p:pic>
      <p:pic>
        <p:nvPicPr>
          <p:cNvPr id="16390" name="Рисунок 6" descr="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2204864"/>
            <a:ext cx="742950" cy="648072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323528" y="1141586"/>
            <a:ext cx="403244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kk-KZ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апсырма:</a:t>
            </a:r>
            <a:r>
              <a:rPr kumimoji="0" lang="kk-KZ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Суреттер бойынша үйкеліс денелерін жаз.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3467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23528" y="3068960"/>
            <a:ext cx="64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259632" y="3068960"/>
            <a:ext cx="64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267744" y="3068960"/>
            <a:ext cx="576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131840" y="3068960"/>
            <a:ext cx="576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923928" y="3068960"/>
            <a:ext cx="576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860032" y="1367443"/>
            <a:ext cx="428396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Сыныптағы  заттардың көмегімен үйкеліс күшінің бір түрін көрсет.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kk-KZ" sz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5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51520" y="2996952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23" name="Блок-схема: знак завершения 22"/>
          <p:cNvSpPr/>
          <p:nvPr/>
        </p:nvSpPr>
        <p:spPr>
          <a:xfrm rot="16200000">
            <a:off x="-1692693" y="2529644"/>
            <a:ext cx="5184576" cy="720081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 бағалау</a:t>
            </a:r>
            <a:endParaRPr lang="ru-RU" sz="2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Блок-схема: альтернативный процесс 29"/>
          <p:cNvSpPr/>
          <p:nvPr/>
        </p:nvSpPr>
        <p:spPr>
          <a:xfrm>
            <a:off x="1763688" y="332656"/>
            <a:ext cx="7056785" cy="108012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  жұмыс.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«Ментальді карта» әдісі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Тапсырма: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Үйкеліс күштерінің түрлерін жаз, мысал келтір.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Блок-схема: альтернативный процесс 30"/>
          <p:cNvSpPr/>
          <p:nvPr/>
        </p:nvSpPr>
        <p:spPr>
          <a:xfrm>
            <a:off x="1763688" y="4221088"/>
            <a:ext cx="7056784" cy="208823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Үкеліс түрлерін жазады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Сырғанау үйкелісіне мысал келтіреді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Домалау үйкелісіне мысал келтіреді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Тыныштық үйкелісіне мысал келтіреді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Ынталандыру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Жарайсыңдар, үйкеліс күшін жақсы түсінген екенсіңдер!)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noProof="1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4572000" y="2276872"/>
            <a:ext cx="1224136" cy="72008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Үйкеліс күші</a:t>
            </a:r>
            <a:endParaRPr kumimoji="0" lang="kk-K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Соединительная линия уступом 42"/>
          <p:cNvCxnSpPr/>
          <p:nvPr/>
        </p:nvCxnSpPr>
        <p:spPr>
          <a:xfrm rot="10800000" flipV="1">
            <a:off x="5364088" y="1844824"/>
            <a:ext cx="720080" cy="432048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/>
          <p:nvPr/>
        </p:nvCxnSpPr>
        <p:spPr>
          <a:xfrm>
            <a:off x="4355976" y="1844824"/>
            <a:ext cx="648072" cy="432048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148064" y="2996952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6012160" y="1700808"/>
            <a:ext cx="936104" cy="43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4716016" y="3501008"/>
            <a:ext cx="936104" cy="43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419872" y="1772816"/>
            <a:ext cx="936104" cy="43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 стрелкой 58"/>
          <p:cNvCxnSpPr/>
          <p:nvPr/>
        </p:nvCxnSpPr>
        <p:spPr>
          <a:xfrm flipH="1" flipV="1">
            <a:off x="3131840" y="1556792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7" idx="1"/>
            <a:endCxn id="57" idx="1"/>
          </p:cNvCxnSpPr>
          <p:nvPr/>
        </p:nvCxnSpPr>
        <p:spPr>
          <a:xfrm>
            <a:off x="3419872" y="198884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3059832" y="2204864"/>
            <a:ext cx="36004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V="1">
            <a:off x="7020272" y="1556792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7020272" y="2204864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56" idx="1"/>
          </p:cNvCxnSpPr>
          <p:nvPr/>
        </p:nvCxnSpPr>
        <p:spPr>
          <a:xfrm flipH="1">
            <a:off x="4355976" y="371703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56" idx="3"/>
          </p:cNvCxnSpPr>
          <p:nvPr/>
        </p:nvCxnSpPr>
        <p:spPr>
          <a:xfrm>
            <a:off x="5652120" y="371703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3166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документ 1"/>
          <p:cNvSpPr/>
          <p:nvPr/>
        </p:nvSpPr>
        <p:spPr>
          <a:xfrm>
            <a:off x="395536" y="1340768"/>
            <a:ext cx="2520280" cy="1584176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Алақай! Мен барлығын түсіндім!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3347864" y="1340768"/>
            <a:ext cx="2664296" cy="1584176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Үйрендім! Бірақ маған әлі де көмек керек!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6300192" y="1340768"/>
            <a:ext cx="2448272" cy="1584176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Ой! Маған сабақ түсініксіз, қиын болды.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1619672" y="404664"/>
            <a:ext cx="5904656" cy="720080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3429000"/>
            <a:ext cx="1944216" cy="20882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3429000"/>
            <a:ext cx="1944216" cy="20882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588224" y="3501008"/>
            <a:ext cx="1944216" cy="20882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4763</TotalTime>
  <Words>527</Words>
  <Application>Microsoft Office PowerPoint</Application>
  <PresentationFormat>Экран (4:3)</PresentationFormat>
  <Paragraphs>107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Пользователь</cp:lastModifiedBy>
  <cp:revision>316</cp:revision>
  <cp:lastPrinted>2020-10-01T17:37:27Z</cp:lastPrinted>
  <dcterms:created xsi:type="dcterms:W3CDTF">2017-03-26T16:48:10Z</dcterms:created>
  <dcterms:modified xsi:type="dcterms:W3CDTF">2020-12-24T04:25:52Z</dcterms:modified>
</cp:coreProperties>
</file>