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3" r:id="rId4"/>
    <p:sldId id="264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4616"/>
    <a:srgbClr val="D1B28F"/>
    <a:srgbClr val="F729DA"/>
    <a:srgbClr val="33CEED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00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5E1B-B180-4503-9C0B-A8CCF8C3FBC5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3BB32-C927-47E9-835F-C1ECA7CDE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2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41C-030E-4A56-8B26-A2E9A3BE112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27A-BEF3-4D28-BE89-46C2CA444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3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41C-030E-4A56-8B26-A2E9A3BE112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27A-BEF3-4D28-BE89-46C2CA444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1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41C-030E-4A56-8B26-A2E9A3BE112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27A-BEF3-4D28-BE89-46C2CA444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6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41C-030E-4A56-8B26-A2E9A3BE112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27A-BEF3-4D28-BE89-46C2CA444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8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41C-030E-4A56-8B26-A2E9A3BE112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27A-BEF3-4D28-BE89-46C2CA444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2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41C-030E-4A56-8B26-A2E9A3BE112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27A-BEF3-4D28-BE89-46C2CA444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7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41C-030E-4A56-8B26-A2E9A3BE112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27A-BEF3-4D28-BE89-46C2CA444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3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41C-030E-4A56-8B26-A2E9A3BE112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27A-BEF3-4D28-BE89-46C2CA444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9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41C-030E-4A56-8B26-A2E9A3BE112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27A-BEF3-4D28-BE89-46C2CA444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7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41C-030E-4A56-8B26-A2E9A3BE112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27A-BEF3-4D28-BE89-46C2CA444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2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41C-030E-4A56-8B26-A2E9A3BE112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27A-BEF3-4D28-BE89-46C2CA444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C41C-030E-4A56-8B26-A2E9A3BE112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2A27A-BEF3-4D28-BE89-46C2CA444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5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3910" y="576619"/>
            <a:ext cx="10683240" cy="8305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Pros and cons of immigration</a:t>
            </a:r>
            <a:endParaRPr lang="ru-RU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8700" y="5655727"/>
            <a:ext cx="9144000" cy="765928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Grade 10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-723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 descr="Картинки по запросу im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419225"/>
            <a:ext cx="7831889" cy="401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635622" y="497953"/>
            <a:ext cx="6741459" cy="122327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Why do people immigrate?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27470" y="2823474"/>
            <a:ext cx="1938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Reasons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666334" y="3675529"/>
            <a:ext cx="1134965" cy="74224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451412" y="3675529"/>
            <a:ext cx="1016562" cy="77096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3451412" y="2013346"/>
            <a:ext cx="1016564" cy="67517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553827" y="2013346"/>
            <a:ext cx="1134965" cy="85475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562579" y="1293894"/>
            <a:ext cx="2085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employment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20544" y="4446494"/>
            <a:ext cx="1108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family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88792" y="1469475"/>
            <a:ext cx="1432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weather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100279" y="4454181"/>
            <a:ext cx="122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service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73279" y="4923969"/>
            <a:ext cx="1793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retirement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751958" y="3763642"/>
            <a:ext cx="0" cy="92227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6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794084" y="3187007"/>
            <a:ext cx="11177199" cy="2900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You are going to</a:t>
            </a:r>
          </a:p>
          <a:p>
            <a:pPr marL="457200" indent="-457200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Talk </a:t>
            </a:r>
            <a:r>
              <a:rPr lang="en-US" dirty="0"/>
              <a:t>about immigration </a:t>
            </a:r>
            <a:r>
              <a:rPr lang="en-US" dirty="0" smtClean="0"/>
              <a:t>and people’s first impression about a country they  moved to</a:t>
            </a:r>
            <a:endParaRPr lang="ru-RU" dirty="0"/>
          </a:p>
          <a:p>
            <a:pPr marL="457200" indent="-457200"/>
            <a:r>
              <a:rPr lang="en-US" dirty="0" smtClean="0"/>
              <a:t> </a:t>
            </a:r>
            <a:r>
              <a:rPr lang="en-US" dirty="0" smtClean="0"/>
              <a:t>Identify </a:t>
            </a:r>
            <a:r>
              <a:rPr lang="en-US" dirty="0"/>
              <a:t>information while listening to the text</a:t>
            </a:r>
            <a:endParaRPr lang="ru-RU" dirty="0"/>
          </a:p>
          <a:p>
            <a:pPr marL="457200" indent="-457200"/>
            <a:r>
              <a:rPr lang="en-US" dirty="0" smtClean="0"/>
              <a:t> </a:t>
            </a:r>
            <a:r>
              <a:rPr lang="en-US" dirty="0" smtClean="0"/>
              <a:t>Discuss</a:t>
            </a:r>
            <a:r>
              <a:rPr lang="en-US" dirty="0"/>
              <a:t>, negotiate with your classmates negative and positive sides of </a:t>
            </a:r>
            <a:r>
              <a:rPr lang="en-US" dirty="0" smtClean="0"/>
              <a:t>immigration</a:t>
            </a:r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0"/>
          <a:stretch/>
        </p:blipFill>
        <p:spPr bwMode="auto">
          <a:xfrm>
            <a:off x="2296633" y="340660"/>
            <a:ext cx="6677246" cy="27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1837" y="551740"/>
            <a:ext cx="6849034" cy="91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How do they feel themselves after arriving to a new place?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Картинки по запросу surprised in the 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00" y="3117270"/>
            <a:ext cx="3113491" cy="26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11518" b="7486"/>
          <a:stretch/>
        </p:blipFill>
        <p:spPr bwMode="auto">
          <a:xfrm>
            <a:off x="4876799" y="2729733"/>
            <a:ext cx="2976283" cy="304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impresse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r="38037" b="9554"/>
          <a:stretch/>
        </p:blipFill>
        <p:spPr bwMode="auto">
          <a:xfrm>
            <a:off x="8736105" y="2729733"/>
            <a:ext cx="2976283" cy="304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057837" y="1387474"/>
            <a:ext cx="2142564" cy="60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impressed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216590" y="2138060"/>
            <a:ext cx="2142564" cy="60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glad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734235" y="2125026"/>
            <a:ext cx="2142564" cy="60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surprised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359154" y="1387472"/>
            <a:ext cx="2142564" cy="60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happy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710518" y="1387473"/>
            <a:ext cx="2142564" cy="60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disappointed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9704" y="252565"/>
            <a:ext cx="108284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Listening task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36883" y="1119714"/>
            <a:ext cx="11598443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>
                <a:ea typeface="Calibri" pitchFamily="34" charset="0"/>
                <a:cs typeface="Times New Roman" pitchFamily="18" charset="0"/>
              </a:rPr>
              <a:t>1) </a:t>
            </a:r>
            <a:r>
              <a:rPr lang="en-US" altLang="ru-RU" sz="32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T_</a:t>
            </a:r>
            <a:r>
              <a:rPr lang="en-US" altLang="ru-RU" sz="2800" b="1" dirty="0" err="1" smtClean="0">
                <a:ea typeface="Calibri" pitchFamily="34" charset="0"/>
                <a:cs typeface="Times New Roman" pitchFamily="18" charset="0"/>
              </a:rPr>
              <a:t>The</a:t>
            </a: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2800" b="1" dirty="0">
                <a:ea typeface="Calibri" pitchFamily="34" charset="0"/>
                <a:cs typeface="Times New Roman" pitchFamily="18" charset="0"/>
              </a:rPr>
              <a:t>first immigrant says that it was a dream for him to come to England.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2) </a:t>
            </a:r>
            <a:r>
              <a:rPr lang="en-US" altLang="ru-RU" sz="28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NM_</a:t>
            </a:r>
            <a:r>
              <a:rPr lang="en-US" altLang="ru-RU" sz="2800" b="1" dirty="0" err="1" smtClean="0">
                <a:ea typeface="Calibri" pitchFamily="34" charset="0"/>
                <a:cs typeface="Times New Roman" pitchFamily="18" charset="0"/>
              </a:rPr>
              <a:t>The</a:t>
            </a: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2800" b="1" dirty="0">
                <a:ea typeface="Calibri" pitchFamily="34" charset="0"/>
                <a:cs typeface="Times New Roman" pitchFamily="18" charset="0"/>
              </a:rPr>
              <a:t>second immigrant liked the orange street lights.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3) </a:t>
            </a:r>
            <a:r>
              <a:rPr lang="en-US" altLang="ru-RU" sz="2800" b="1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T_</a:t>
            </a:r>
            <a:r>
              <a:rPr lang="en-US" altLang="ru-RU" sz="2800" b="1" dirty="0" err="1" smtClean="0">
                <a:ea typeface="Calibri" pitchFamily="34" charset="0"/>
                <a:cs typeface="Times New Roman" pitchFamily="18" charset="0"/>
              </a:rPr>
              <a:t>She</a:t>
            </a: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2800" b="1" dirty="0">
                <a:ea typeface="Calibri" pitchFamily="34" charset="0"/>
                <a:cs typeface="Times New Roman" pitchFamily="18" charset="0"/>
              </a:rPr>
              <a:t>apologizes for having had a negative first impression </a:t>
            </a: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of Cardiff</a:t>
            </a:r>
            <a:r>
              <a:rPr lang="en-US" altLang="ru-RU" sz="2800" b="1" dirty="0"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4) </a:t>
            </a:r>
            <a:r>
              <a:rPr lang="en-US" altLang="ru-RU" sz="2800" b="1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T_</a:t>
            </a:r>
            <a:r>
              <a:rPr lang="en-US" altLang="ru-RU" sz="2800" b="1" dirty="0" err="1" smtClean="0">
                <a:ea typeface="Calibri" pitchFamily="34" charset="0"/>
                <a:cs typeface="Times New Roman" pitchFamily="18" charset="0"/>
              </a:rPr>
              <a:t>The</a:t>
            </a: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2800" b="1" dirty="0">
                <a:ea typeface="Calibri" pitchFamily="34" charset="0"/>
                <a:cs typeface="Times New Roman" pitchFamily="18" charset="0"/>
              </a:rPr>
              <a:t>third immigrant speaker complains about the wind.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5) </a:t>
            </a:r>
            <a:r>
              <a:rPr lang="en-US" altLang="ru-RU" sz="28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F_</a:t>
            </a:r>
            <a:r>
              <a:rPr lang="en-US" altLang="ru-RU" sz="2800" b="1" dirty="0" err="1" smtClean="0">
                <a:ea typeface="Calibri" pitchFamily="34" charset="0"/>
                <a:cs typeface="Times New Roman" pitchFamily="18" charset="0"/>
              </a:rPr>
              <a:t>She</a:t>
            </a: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2800" b="1" dirty="0">
                <a:ea typeface="Calibri" pitchFamily="34" charset="0"/>
                <a:cs typeface="Times New Roman" pitchFamily="18" charset="0"/>
              </a:rPr>
              <a:t>doesn’t miss her home country anymore.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6) </a:t>
            </a:r>
            <a:r>
              <a:rPr lang="en-US" altLang="ru-RU" sz="2800" b="1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T_</a:t>
            </a:r>
            <a:r>
              <a:rPr lang="en-US" altLang="ru-RU" sz="2800" b="1" dirty="0" err="1" smtClean="0">
                <a:ea typeface="Calibri" pitchFamily="34" charset="0"/>
                <a:cs typeface="Times New Roman" pitchFamily="18" charset="0"/>
              </a:rPr>
              <a:t>The</a:t>
            </a: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2800" b="1" dirty="0">
                <a:ea typeface="Calibri" pitchFamily="34" charset="0"/>
                <a:cs typeface="Times New Roman" pitchFamily="18" charset="0"/>
              </a:rPr>
              <a:t>presenter says that we’re going to find out if the immigrant’s first </a:t>
            </a:r>
            <a:endParaRPr lang="en-US" altLang="ru-RU" sz="2800" b="1" dirty="0" smtClean="0"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7) </a:t>
            </a:r>
            <a:r>
              <a:rPr lang="en-US" altLang="ru-RU" sz="2800" b="1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T_</a:t>
            </a:r>
            <a:r>
              <a:rPr lang="en-US" altLang="ru-RU" sz="2800" b="1" dirty="0" err="1" smtClean="0">
                <a:ea typeface="Calibri" pitchFamily="34" charset="0"/>
                <a:cs typeface="Times New Roman" pitchFamily="18" charset="0"/>
              </a:rPr>
              <a:t>impressions</a:t>
            </a: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2800" b="1" dirty="0">
                <a:ea typeface="Calibri" pitchFamily="34" charset="0"/>
                <a:cs typeface="Times New Roman" pitchFamily="18" charset="0"/>
              </a:rPr>
              <a:t>fit their picture of Britain they had before coming to England.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8) </a:t>
            </a:r>
            <a:r>
              <a:rPr lang="en-US" altLang="ru-RU" sz="28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F_</a:t>
            </a:r>
            <a:r>
              <a:rPr lang="en-US" altLang="ru-RU" sz="2800" b="1" dirty="0" err="1" smtClean="0">
                <a:ea typeface="Calibri" pitchFamily="34" charset="0"/>
                <a:cs typeface="Times New Roman" pitchFamily="18" charset="0"/>
              </a:rPr>
              <a:t>The</a:t>
            </a: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2800" b="1" dirty="0">
                <a:ea typeface="Calibri" pitchFamily="34" charset="0"/>
                <a:cs typeface="Times New Roman" pitchFamily="18" charset="0"/>
              </a:rPr>
              <a:t>immigrants in the programme come from three different countries.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9) </a:t>
            </a:r>
            <a:r>
              <a:rPr lang="en-US" altLang="ru-RU" sz="28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NM_</a:t>
            </a:r>
            <a:r>
              <a:rPr lang="en-US" altLang="ru-RU" sz="2800" b="1" dirty="0" err="1" smtClean="0">
                <a:ea typeface="Calibri" pitchFamily="34" charset="0"/>
                <a:cs typeface="Times New Roman" pitchFamily="18" charset="0"/>
              </a:rPr>
              <a:t>All</a:t>
            </a: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2800" b="1" dirty="0">
                <a:ea typeface="Calibri" pitchFamily="34" charset="0"/>
                <a:cs typeface="Times New Roman" pitchFamily="18" charset="0"/>
              </a:rPr>
              <a:t>the people who are going to speak in the programme know each other</a:t>
            </a:r>
            <a:r>
              <a:rPr lang="en-US" altLang="ru-RU" sz="2800" b="1" dirty="0" smtClean="0">
                <a:ea typeface="Calibri" pitchFamily="34" charset="0"/>
                <a:cs typeface="Times New Roman" pitchFamily="18" charset="0"/>
              </a:rPr>
              <a:t>.</a:t>
            </a:r>
            <a:endParaRPr lang="en-US" altLang="ru-RU" sz="2800" b="1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917">
            <a:off x="7243013" y="894431"/>
            <a:ext cx="4290342" cy="3846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073" y="478686"/>
            <a:ext cx="3854116" cy="76584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Group work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316" y="1757070"/>
            <a:ext cx="10303042" cy="2120733"/>
          </a:xfrm>
        </p:spPr>
        <p:txBody>
          <a:bodyPr/>
          <a:lstStyle/>
          <a:p>
            <a:r>
              <a:rPr lang="en-GB" u="sng" dirty="0" smtClean="0"/>
              <a:t>Discuss: the following questions:</a:t>
            </a:r>
            <a:endParaRPr lang="ru-RU" dirty="0"/>
          </a:p>
          <a:p>
            <a:r>
              <a:rPr lang="en-GB" i="1" dirty="0"/>
              <a:t>What are the drawbacks of immigration?</a:t>
            </a:r>
            <a:endParaRPr lang="ru-RU" dirty="0"/>
          </a:p>
          <a:p>
            <a:r>
              <a:rPr lang="en-GB" i="1" dirty="0"/>
              <a:t>What are the benefits of immigration?</a:t>
            </a:r>
            <a:endParaRPr lang="ru-RU" dirty="0"/>
          </a:p>
          <a:p>
            <a:r>
              <a:rPr lang="en-GB" i="1" dirty="0"/>
              <a:t>What kind of problems might people face?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23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98" y="1430548"/>
            <a:ext cx="3980502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947" y="444793"/>
            <a:ext cx="3517232" cy="76584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Group work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811" y="2291436"/>
            <a:ext cx="9172073" cy="2818565"/>
          </a:xfrm>
        </p:spPr>
        <p:txBody>
          <a:bodyPr>
            <a:noAutofit/>
          </a:bodyPr>
          <a:lstStyle/>
          <a:p>
            <a:r>
              <a:rPr lang="en-GB" dirty="0"/>
              <a:t>- work together</a:t>
            </a:r>
            <a:endParaRPr lang="ru-RU" dirty="0"/>
          </a:p>
          <a:p>
            <a:r>
              <a:rPr lang="en-GB" dirty="0"/>
              <a:t>- all members are involved in discussion</a:t>
            </a:r>
            <a:endParaRPr lang="ru-RU" dirty="0"/>
          </a:p>
          <a:p>
            <a:r>
              <a:rPr lang="en-GB" dirty="0"/>
              <a:t>- each member’s abilities, knowledge are fully utilize</a:t>
            </a:r>
            <a:endParaRPr lang="ru-RU" dirty="0"/>
          </a:p>
          <a:p>
            <a:r>
              <a:rPr lang="en-GB" dirty="0"/>
              <a:t>- members express thoughts, feelings and ideas </a:t>
            </a:r>
            <a:r>
              <a:rPr lang="en-GB" dirty="0" smtClean="0"/>
              <a:t>clearly</a:t>
            </a:r>
            <a:endParaRPr lang="ru-RU" dirty="0"/>
          </a:p>
        </p:txBody>
      </p:sp>
      <p:pic>
        <p:nvPicPr>
          <p:cNvPr id="4" name="Picture 2" descr="Картинки по запросу group 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59" y="97089"/>
            <a:ext cx="4283689" cy="26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5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673768" y="3657599"/>
            <a:ext cx="2887580" cy="2237874"/>
          </a:xfrm>
          <a:prstGeom prst="wedgeRoundRectCallout">
            <a:avLst>
              <a:gd name="adj1" fmla="val 66042"/>
              <a:gd name="adj2" fmla="val -4729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 have found  out several things on the topic of …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884819" y="4668252"/>
            <a:ext cx="2887580" cy="1347537"/>
          </a:xfrm>
          <a:prstGeom prst="wedgeRoundRectCallout">
            <a:avLst>
              <a:gd name="adj1" fmla="val 4375"/>
              <a:gd name="adj2" fmla="val -75251"/>
              <a:gd name="adj3" fmla="val 16667"/>
            </a:avLst>
          </a:prstGeom>
          <a:solidFill>
            <a:srgbClr val="33CE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 didn’t know how to …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8622630" y="553453"/>
            <a:ext cx="2887580" cy="2237874"/>
          </a:xfrm>
          <a:prstGeom prst="wedgeRoundRectCallout">
            <a:avLst>
              <a:gd name="adj1" fmla="val -69792"/>
              <a:gd name="adj2" fmla="val 35502"/>
              <a:gd name="adj3" fmla="val 16667"/>
            </a:avLst>
          </a:prstGeom>
          <a:solidFill>
            <a:srgbClr val="F72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skills I used in today’s lesson were … to …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8847217" y="4108783"/>
            <a:ext cx="2887580" cy="1118937"/>
          </a:xfrm>
          <a:prstGeom prst="wedgeRoundRectCallout">
            <a:avLst>
              <a:gd name="adj1" fmla="val -77292"/>
              <a:gd name="adj2" fmla="val -66648"/>
              <a:gd name="adj3" fmla="val 16667"/>
            </a:avLst>
          </a:prstGeom>
          <a:solidFill>
            <a:srgbClr val="D1B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 was successful when I …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890337" y="914399"/>
            <a:ext cx="2887580" cy="1347537"/>
          </a:xfrm>
          <a:prstGeom prst="wedgeRoundRectCallout">
            <a:avLst>
              <a:gd name="adj1" fmla="val 66875"/>
              <a:gd name="adj2" fmla="val 7094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Today I have learnt that</a:t>
            </a:r>
            <a:r>
              <a:rPr lang="en-US" sz="2800" b="1" dirty="0" smtClean="0">
                <a:solidFill>
                  <a:schemeClr val="tx1"/>
                </a:solidFill>
              </a:rPr>
              <a:t> …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86988" y="2743202"/>
            <a:ext cx="3874169" cy="962526"/>
          </a:xfrm>
          <a:prstGeom prst="rect">
            <a:avLst/>
          </a:prstGeom>
          <a:solidFill>
            <a:srgbClr val="F6461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Say it out loud before you write it down!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3772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310</Words>
  <Application>Microsoft Office PowerPoint</Application>
  <PresentationFormat>Произвольный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Pros and cons of immigration</vt:lpstr>
      <vt:lpstr>Презентация PowerPoint</vt:lpstr>
      <vt:lpstr>Презентация PowerPoint</vt:lpstr>
      <vt:lpstr>Презентация PowerPoint</vt:lpstr>
      <vt:lpstr>Презентация PowerPoint</vt:lpstr>
      <vt:lpstr>Group work</vt:lpstr>
      <vt:lpstr>Group work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nis fm</dc:creator>
  <cp:lastModifiedBy>acer</cp:lastModifiedBy>
  <cp:revision>33</cp:revision>
  <dcterms:created xsi:type="dcterms:W3CDTF">2017-02-20T05:01:34Z</dcterms:created>
  <dcterms:modified xsi:type="dcterms:W3CDTF">2018-11-04T16:12:22Z</dcterms:modified>
</cp:coreProperties>
</file>