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6" r:id="rId5"/>
  </p:sldMasterIdLst>
  <p:sldIdLst>
    <p:sldId id="256" r:id="rId6"/>
    <p:sldId id="283" r:id="rId7"/>
    <p:sldId id="275" r:id="rId8"/>
    <p:sldId id="276" r:id="rId9"/>
    <p:sldId id="277" r:id="rId10"/>
    <p:sldId id="286" r:id="rId11"/>
    <p:sldId id="287" r:id="rId12"/>
    <p:sldId id="288" r:id="rId13"/>
    <p:sldId id="278" r:id="rId14"/>
    <p:sldId id="285" r:id="rId15"/>
    <p:sldId id="279" r:id="rId16"/>
    <p:sldId id="284" r:id="rId17"/>
    <p:sldId id="270" r:id="rId18"/>
    <p:sldId id="268" r:id="rId19"/>
    <p:sldId id="289" r:id="rId20"/>
    <p:sldId id="290" r:id="rId21"/>
    <p:sldId id="280" r:id="rId2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7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0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4D697-AD7A-4254-B1C2-B6EF778CEA14}" type="datetime1">
              <a:rPr lang="en-US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2EDC-6683-4491-B852-144B0C49A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2EE9-BBD6-4A6C-BB1E-787550AD2D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4B56-8960-4931-9892-9F435C3A8E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0710-31E0-4435-8EC5-1FBC52623C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59D9D-CA7A-4A26-9832-2B9CC22E15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5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9795-793A-47DB-9897-22265CC3DB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91BF-D19C-426A-9B5E-482BB89218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2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0216-1C24-4F43-82AA-EDAB152F0D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52A7-32BA-4EF5-B9AE-6C747F734C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2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FDA2-DD86-41AB-AE05-5FB07D9C8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0FD0-837A-4BB3-A690-6978C0D033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89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81EF-9E88-4B71-865C-C740F25CB1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6E1B-374B-4B80-B2D2-6E7ABFBC97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01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482C-5C8E-4348-9659-B69ED05583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3D5F-62C6-46F8-A41D-CEFB5B5934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5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7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4B1E-FA7C-41E1-BFFB-F7FEDF90E4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65D5-C9D3-4AEA-BDD2-48E3DF2A0A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19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6EAD-1C15-4A2F-9A8E-B2F31D7B35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4C8C-AC34-42C4-BD79-F612954A52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27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E765-EB56-44BE-A32F-B82719D09D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180E-22A1-46AE-A34A-07716F1BBB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16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29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F149-E4B0-41EA-96FC-6D1316BA01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282C-B676-488E-926F-F8A7C049A4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9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0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D930-9EE6-48B7-BCC7-102E0AA6A09A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0719-85B6-4A08-8D45-5FA63608E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CAE24-CF3B-42EF-941F-CCCAB6EDD6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F2877-5194-430D-B793-06A3F4BB0EBC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463550"/>
            <a:ext cx="7839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606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kz/url?sa=i&amp;rct=j&amp;q=&amp;esrc=s&amp;source=images&amp;cd=&amp;cad=rja&amp;uact=8&amp;ved=0ahUKEwi72NXGzsLXAhXCzqQKHWIZDngQjRwIBw&amp;url=https://www.slideshare.net/MissWander/power-point-51-cell-energy-photosynthesis-respiration&amp;psig=AOvVaw3UqiJd5_Wa0L-4Mv4dg1Fm&amp;ust=151090489772196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kz/url?sa=i&amp;rct=j&amp;q=&amp;esrc=s&amp;source=images&amp;cd=&amp;cad=rja&amp;uact=8&amp;ved=0ahUKEwi03L3b0cLXAhXC2qQKHW_CDAwQjRwIBw&amp;url=https://www.slideshare.net/coachpointer/respiration-ppt&amp;psig=AOvVaw3UqiJd5_Wa0L-4Mv4dg1Fm&amp;ust=151090489772196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Topic</a:t>
            </a:r>
            <a:br>
              <a:rPr lang="en-US" sz="6600" dirty="0" smtClean="0">
                <a:solidFill>
                  <a:srgbClr val="00B050"/>
                </a:solidFill>
              </a:rPr>
            </a:br>
            <a:r>
              <a:rPr lang="en-US" sz="6600" dirty="0" smtClean="0">
                <a:solidFill>
                  <a:srgbClr val="00B050"/>
                </a:solidFill>
              </a:rPr>
              <a:t>Cellular Respiration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8856662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6880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3500" lvl="0" indent="-342900">
              <a:spcBef>
                <a:spcPct val="20000"/>
              </a:spcBef>
              <a:spcAft>
                <a:spcPts val="70"/>
              </a:spcAft>
            </a:pPr>
            <a:r>
              <a:rPr lang="en-US" sz="4000" b="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>Facts</a:t>
            </a:r>
            <a:r>
              <a:rPr lang="ru-RU" sz="400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/>
            </a:r>
            <a:br>
              <a:rPr lang="ru-RU" sz="400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800" b="1" dirty="0" smtClean="0">
                <a:effectLst/>
                <a:latin typeface="Times New Roman"/>
                <a:ea typeface="Times New Roman"/>
              </a:rPr>
              <a:t> 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429260">
              <a:lnSpc>
                <a:spcPct val="102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3900" dirty="0" smtClean="0">
                <a:effectLst/>
                <a:latin typeface="Times New Roman"/>
                <a:ea typeface="Times New Roman"/>
              </a:rPr>
              <a:t>Alcohol is a waste product of yeast. Grapes are crushed and put into the</a:t>
            </a:r>
            <a:r>
              <a:rPr lang="en-US" sz="3900" spc="-35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barrel.</a:t>
            </a:r>
            <a:r>
              <a:rPr lang="en-US" sz="3900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Then</a:t>
            </a:r>
            <a:r>
              <a:rPr lang="en-US" sz="3900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yeasts</a:t>
            </a:r>
            <a:r>
              <a:rPr lang="en-US" sz="3900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are</a:t>
            </a:r>
            <a:r>
              <a:rPr lang="en-US" sz="3900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added,</a:t>
            </a:r>
            <a:r>
              <a:rPr lang="en-US" sz="3900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and</a:t>
            </a:r>
            <a:r>
              <a:rPr lang="en-US" sz="3900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the</a:t>
            </a:r>
            <a:r>
              <a:rPr lang="en-US" sz="3900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barrel</a:t>
            </a:r>
            <a:r>
              <a:rPr lang="en-US" sz="3900" spc="6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is</a:t>
            </a:r>
            <a:r>
              <a:rPr lang="en-US" sz="3900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closed.</a:t>
            </a:r>
            <a:r>
              <a:rPr lang="en-US" sz="3900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Yeasts</a:t>
            </a:r>
            <a:r>
              <a:rPr lang="en-US" sz="3900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break</a:t>
            </a:r>
            <a:r>
              <a:rPr lang="en-US" sz="3900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down</a:t>
            </a:r>
            <a:r>
              <a:rPr lang="en-US" sz="3900" spc="-33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glucose</a:t>
            </a:r>
            <a:r>
              <a:rPr lang="en-US" sz="3900" spc="-2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in</a:t>
            </a:r>
            <a:r>
              <a:rPr lang="en-US" sz="3900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grapes</a:t>
            </a:r>
            <a:r>
              <a:rPr lang="en-US" sz="3900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and</a:t>
            </a:r>
            <a:r>
              <a:rPr lang="en-US" sz="3900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produce</a:t>
            </a:r>
            <a:r>
              <a:rPr lang="en-US" sz="3900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alcohol.</a:t>
            </a:r>
            <a:endParaRPr lang="ru-RU" sz="3900" dirty="0" smtClean="0">
              <a:effectLst/>
              <a:latin typeface="Times New Roman"/>
              <a:ea typeface="Times New Roman"/>
            </a:endParaRPr>
          </a:p>
          <a:p>
            <a:pPr marL="429260">
              <a:lnSpc>
                <a:spcPct val="102000"/>
              </a:lnSpc>
              <a:spcAft>
                <a:spcPts val="0"/>
              </a:spcAft>
            </a:pPr>
            <a:r>
              <a:rPr lang="en-US" sz="3900" spc="-5" dirty="0" smtClean="0">
                <a:effectLst/>
                <a:latin typeface="Times New Roman"/>
                <a:ea typeface="Times New Roman"/>
              </a:rPr>
              <a:t>Some</a:t>
            </a:r>
            <a:r>
              <a:rPr lang="en-US" sz="3900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spc="-5" dirty="0" smtClean="0">
                <a:effectLst/>
                <a:latin typeface="Times New Roman"/>
                <a:ea typeface="Times New Roman"/>
              </a:rPr>
              <a:t>bacteria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spc="-5" dirty="0" smtClean="0">
                <a:effectLst/>
                <a:latin typeface="Times New Roman"/>
                <a:ea typeface="Times New Roman"/>
              </a:rPr>
              <a:t>can</a:t>
            </a:r>
            <a:r>
              <a:rPr lang="en-US" sz="39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spc="-5" dirty="0" smtClean="0">
                <a:effectLst/>
                <a:latin typeface="Times New Roman"/>
                <a:ea typeface="Times New Roman"/>
              </a:rPr>
              <a:t>live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spc="-5" dirty="0" smtClean="0">
                <a:effectLst/>
                <a:latin typeface="Times New Roman"/>
                <a:ea typeface="Times New Roman"/>
              </a:rPr>
              <a:t>with</a:t>
            </a:r>
            <a:r>
              <a:rPr lang="en-US" sz="39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spc="-5" dirty="0" smtClean="0">
                <a:effectLst/>
                <a:latin typeface="Times New Roman"/>
                <a:ea typeface="Times New Roman"/>
              </a:rPr>
              <a:t>and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spc="-5" dirty="0" smtClean="0">
                <a:effectLst/>
                <a:latin typeface="Times New Roman"/>
                <a:ea typeface="Times New Roman"/>
              </a:rPr>
              <a:t>without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oxygen.</a:t>
            </a:r>
            <a:r>
              <a:rPr lang="en-US" sz="39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They</a:t>
            </a:r>
            <a:r>
              <a:rPr lang="en-US" sz="39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are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called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facultative</a:t>
            </a:r>
            <a:r>
              <a:rPr lang="en-US" sz="3900" spc="-3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anaerobes.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Some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organisms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cannot</a:t>
            </a:r>
            <a:r>
              <a:rPr lang="en-US" sz="3900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live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with</a:t>
            </a:r>
            <a:r>
              <a:rPr lang="en-US" sz="39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oxygen.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They</a:t>
            </a:r>
            <a:r>
              <a:rPr lang="en-US" sz="39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die</a:t>
            </a:r>
            <a:r>
              <a:rPr lang="en-US" sz="3900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if</a:t>
            </a:r>
            <a:r>
              <a:rPr lang="en-US" sz="39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oxygen</a:t>
            </a:r>
            <a:r>
              <a:rPr lang="en-US" sz="39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is</a:t>
            </a:r>
            <a:r>
              <a:rPr lang="en-US" sz="39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present.</a:t>
            </a:r>
            <a:r>
              <a:rPr lang="en-US" sz="39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These</a:t>
            </a:r>
            <a:r>
              <a:rPr lang="en-US" sz="3900" spc="-3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organisms</a:t>
            </a:r>
            <a:r>
              <a:rPr lang="en-US" sz="39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are</a:t>
            </a:r>
            <a:r>
              <a:rPr lang="en-US" sz="3900" spc="-3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called</a:t>
            </a:r>
            <a:r>
              <a:rPr lang="en-US" sz="3900" spc="-2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obligate</a:t>
            </a:r>
            <a:r>
              <a:rPr lang="en-US" sz="3900" spc="-3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effectLst/>
                <a:latin typeface="Times New Roman"/>
                <a:ea typeface="Times New Roman"/>
              </a:rPr>
              <a:t>anaerobes.</a:t>
            </a:r>
            <a:endParaRPr lang="ru-RU" sz="3900" dirty="0" smtClean="0">
              <a:effectLst/>
              <a:latin typeface="Times New Roman"/>
              <a:ea typeface="Times New Roman"/>
            </a:endParaRPr>
          </a:p>
          <a:p>
            <a:pPr marL="0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en-US" sz="3900" dirty="0" smtClean="0">
                <a:effectLst/>
                <a:latin typeface="Times New Roman"/>
                <a:ea typeface="Times New Roman"/>
              </a:rPr>
              <a:t> </a:t>
            </a:r>
            <a:endParaRPr lang="ru-RU" sz="39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70"/>
              </a:spcAft>
              <a:buNone/>
            </a:pPr>
            <a:endParaRPr lang="ru-RU" sz="4400" b="1" u="sng" dirty="0" smtClean="0">
              <a:effectLst/>
              <a:uFill>
                <a:solidFill>
                  <a:srgbClr val="000000"/>
                </a:solidFill>
              </a:u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132008">
            <a:off x="1264820" y="2590800"/>
            <a:ext cx="6557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6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Worksheet</a:t>
            </a:r>
            <a:endParaRPr lang="ru-RU" sz="96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63" y="358140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445731"/>
            <a:ext cx="184785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cellular respiration pp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9966"/>
                </a:solidFill>
                <a:latin typeface="Arial" charset="0"/>
                <a:cs typeface="Arial" charset="0"/>
              </a:rPr>
              <a:t>Comparing Photosynthesis and Cellular Respiration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>
          <a:xfrm>
            <a:off x="5508" y="1160443"/>
            <a:ext cx="4724400" cy="55626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Photosynthesis and cellular respiration are opposite processes.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energy flows in opposite directions.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Photosynthesis “deposits” energy, and cellular respiration “withdraws” energy.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Reactants of cellular respiration are the products of photosynthesis.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eactants of photosynthesis are the products of cellular respiration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= Biochemical Pathways. </a:t>
            </a:r>
          </a:p>
        </p:txBody>
      </p:sp>
      <p:pic>
        <p:nvPicPr>
          <p:cNvPr id="31748" name="Picture 2" descr="C:\Users\Alex\Desktop\art\BIO10NAE_03_09_02_005_LRIM_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Test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1543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0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3500" lvl="0" indent="-342900">
              <a:lnSpc>
                <a:spcPct val="102000"/>
              </a:lnSpc>
              <a:spcBef>
                <a:spcPts val="385"/>
              </a:spcBef>
            </a:pPr>
            <a:r>
              <a:rPr lang="en-US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Remember your homework .</a:t>
            </a:r>
            <a:endParaRPr lang="ru-RU" sz="4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1790"/>
              </a:spcBef>
              <a:buSzPts val="1400"/>
              <a:buNone/>
              <a:tabLst>
                <a:tab pos="429260" algn="l"/>
              </a:tabLst>
            </a:pPr>
            <a:r>
              <a:rPr lang="en-US" spc="-5" dirty="0" smtClean="0">
                <a:effectLst/>
                <a:latin typeface="Times New Roman"/>
                <a:ea typeface="Times New Roman"/>
              </a:rPr>
              <a:t>1.What</a:t>
            </a:r>
            <a:r>
              <a:rPr lang="en-US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" dirty="0" smtClean="0">
                <a:effectLst/>
                <a:latin typeface="Times New Roman"/>
                <a:ea typeface="Times New Roman"/>
              </a:rPr>
              <a:t>is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" dirty="0" smtClean="0">
                <a:effectLst/>
                <a:latin typeface="Times New Roman"/>
                <a:ea typeface="Times New Roman"/>
              </a:rPr>
              <a:t>the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main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function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of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cellular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respiration?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0" marR="549910" lvl="0" indent="0">
              <a:lnSpc>
                <a:spcPct val="102000"/>
              </a:lnSpc>
              <a:spcBef>
                <a:spcPts val="45"/>
              </a:spcBef>
              <a:buSzPts val="1400"/>
              <a:buNone/>
              <a:tabLst>
                <a:tab pos="42926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</a:rPr>
              <a:t>2.Why</a:t>
            </a:r>
            <a:r>
              <a:rPr lang="en-US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most</a:t>
            </a:r>
            <a:r>
              <a:rPr lang="en-US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of</a:t>
            </a:r>
            <a:r>
              <a:rPr lang="en-US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big</a:t>
            </a:r>
            <a:r>
              <a:rPr lang="en-US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animals</a:t>
            </a:r>
            <a:r>
              <a:rPr lang="en-US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and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plants</a:t>
            </a:r>
            <a:r>
              <a:rPr lang="en-US" spc="-9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use</a:t>
            </a:r>
            <a:r>
              <a:rPr lang="en-US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aerobic</a:t>
            </a:r>
            <a:r>
              <a:rPr lang="en-US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respiration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instead</a:t>
            </a:r>
            <a:r>
              <a:rPr lang="en-US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of</a:t>
            </a:r>
            <a:r>
              <a:rPr lang="en-US" spc="-3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anaerobic?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0" lvl="0" indent="0">
              <a:lnSpc>
                <a:spcPts val="1605"/>
              </a:lnSpc>
              <a:buSzPts val="1400"/>
              <a:buNone/>
              <a:tabLst>
                <a:tab pos="429260" algn="l"/>
              </a:tabLst>
            </a:pPr>
            <a:r>
              <a:rPr lang="en-US" spc="-5" dirty="0" smtClean="0">
                <a:effectLst/>
                <a:latin typeface="Times New Roman"/>
                <a:ea typeface="Times New Roman"/>
              </a:rPr>
              <a:t>3.Where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" dirty="0" smtClean="0">
                <a:effectLst/>
                <a:latin typeface="Times New Roman"/>
                <a:ea typeface="Times New Roman"/>
              </a:rPr>
              <a:t>can</a:t>
            </a:r>
            <a:r>
              <a:rPr lang="en-US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" dirty="0" smtClean="0">
                <a:effectLst/>
                <a:latin typeface="Times New Roman"/>
                <a:ea typeface="Times New Roman"/>
              </a:rPr>
              <a:t>anaerobic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" dirty="0" smtClean="0">
                <a:effectLst/>
                <a:latin typeface="Times New Roman"/>
                <a:ea typeface="Times New Roman"/>
              </a:rPr>
              <a:t>organisms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" dirty="0" smtClean="0">
                <a:effectLst/>
                <a:latin typeface="Times New Roman"/>
                <a:ea typeface="Times New Roman"/>
              </a:rPr>
              <a:t>live?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0" indent="0">
              <a:spcBef>
                <a:spcPts val="1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457200" lvl="1" indent="0">
              <a:spcBef>
                <a:spcPts val="1435"/>
              </a:spcBef>
              <a:buSzPts val="1400"/>
              <a:buNone/>
              <a:tabLst>
                <a:tab pos="429260" algn="l"/>
              </a:tabLs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01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6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marL="63500" lvl="0" indent="-342900">
              <a:spcBef>
                <a:spcPts val="2125"/>
              </a:spcBef>
              <a:spcAft>
                <a:spcPts val="70"/>
              </a:spcAft>
            </a:pPr>
            <a:r>
              <a:rPr lang="en-US" sz="6000" b="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>You</a:t>
            </a:r>
            <a:r>
              <a:rPr lang="en-US" sz="6000" b="1" spc="-8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> </a:t>
            </a:r>
            <a:r>
              <a:rPr lang="en-US" sz="6000" b="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>will:</a:t>
            </a:r>
            <a:r>
              <a:rPr lang="ru-RU" sz="600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/>
            </a:r>
            <a:br>
              <a:rPr lang="ru-RU" sz="600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800" b="1" dirty="0" smtClean="0">
                <a:effectLst/>
                <a:latin typeface="Times New Roman"/>
                <a:ea typeface="Times New Roman"/>
              </a:rPr>
              <a:t> 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429260">
              <a:lnSpc>
                <a:spcPct val="102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4400" spc="-5" dirty="0" smtClean="0">
                <a:effectLst/>
                <a:latin typeface="Times New Roman"/>
                <a:ea typeface="Times New Roman"/>
              </a:rPr>
              <a:t>compare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the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processes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of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aerobic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and</a:t>
            </a:r>
            <a:r>
              <a:rPr lang="en-US" sz="44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anaerobic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respiration,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using</a:t>
            </a:r>
            <a:r>
              <a:rPr lang="en-US" sz="44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chemical</a:t>
            </a:r>
            <a:r>
              <a:rPr lang="en-US" sz="4400" spc="-3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dirty="0" smtClean="0">
                <a:effectLst/>
                <a:latin typeface="Times New Roman"/>
                <a:ea typeface="Times New Roman"/>
              </a:rPr>
              <a:t>reactions.</a:t>
            </a:r>
            <a:endParaRPr lang="ru-RU" sz="4400" dirty="0" smtClean="0">
              <a:effectLst/>
              <a:latin typeface="Times New Roman"/>
              <a:ea typeface="Times New Roman"/>
            </a:endParaRPr>
          </a:p>
          <a:p>
            <a:endParaRPr lang="ru-RU" sz="4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23" y="41564"/>
            <a:ext cx="2132476" cy="201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Autofit/>
          </a:bodyPr>
          <a:lstStyle/>
          <a:p>
            <a:pPr marL="63500" lvl="0" indent="-342900">
              <a:spcBef>
                <a:spcPts val="5"/>
              </a:spcBef>
              <a:spcAft>
                <a:spcPts val="70"/>
              </a:spcAft>
            </a:pPr>
            <a:r>
              <a:rPr lang="en-US" sz="6600" b="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>STQ</a:t>
            </a:r>
            <a:r>
              <a:rPr lang="ru-RU" sz="660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/>
            </a:r>
            <a:br>
              <a:rPr lang="ru-RU" sz="660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00" marR="149225">
              <a:lnSpc>
                <a:spcPct val="102000"/>
              </a:lnSpc>
              <a:spcBef>
                <a:spcPts val="1615"/>
              </a:spcBef>
              <a:spcAft>
                <a:spcPts val="0"/>
              </a:spcAft>
            </a:pPr>
            <a:r>
              <a:rPr lang="en-US" sz="5400" dirty="0" smtClean="0">
                <a:effectLst/>
                <a:latin typeface="Times New Roman"/>
                <a:ea typeface="Times New Roman"/>
              </a:rPr>
              <a:t>Oxygen</a:t>
            </a:r>
            <a:r>
              <a:rPr lang="en-US" sz="5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is</a:t>
            </a:r>
            <a:r>
              <a:rPr lang="en-US" sz="5400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necessary</a:t>
            </a:r>
            <a:r>
              <a:rPr lang="en-US" sz="5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for</a:t>
            </a:r>
            <a:r>
              <a:rPr lang="en-US" sz="5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cell</a:t>
            </a:r>
            <a:r>
              <a:rPr lang="en-US" sz="5400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survival.</a:t>
            </a:r>
            <a:r>
              <a:rPr lang="en-US" sz="5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What</a:t>
            </a:r>
            <a:r>
              <a:rPr lang="en-US" sz="5400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happens</a:t>
            </a:r>
            <a:r>
              <a:rPr lang="en-US" sz="5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to</a:t>
            </a:r>
            <a:r>
              <a:rPr lang="en-US" sz="5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the</a:t>
            </a:r>
            <a:r>
              <a:rPr lang="en-US" sz="5400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oxygen</a:t>
            </a:r>
            <a:r>
              <a:rPr lang="en-US" sz="5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when</a:t>
            </a:r>
            <a:r>
              <a:rPr lang="en-US" sz="54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it</a:t>
            </a:r>
            <a:r>
              <a:rPr lang="en-US" sz="5400" spc="-35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reaches</a:t>
            </a:r>
            <a:r>
              <a:rPr lang="en-US" sz="5400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5400" dirty="0" smtClean="0">
                <a:effectLst/>
                <a:latin typeface="Times New Roman"/>
                <a:ea typeface="Times New Roman"/>
              </a:rPr>
              <a:t>cells?</a:t>
            </a:r>
            <a:endParaRPr lang="ru-RU" sz="5400" dirty="0" smtClean="0">
              <a:effectLst/>
              <a:latin typeface="Times New Roman"/>
              <a:ea typeface="Times New Roman"/>
            </a:endParaRP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624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13855"/>
            <a:ext cx="8229600" cy="1143000"/>
          </a:xfrm>
        </p:spPr>
        <p:txBody>
          <a:bodyPr>
            <a:noAutofit/>
          </a:bodyPr>
          <a:lstStyle/>
          <a:p>
            <a:pPr marL="63500" lvl="0" indent="-342900">
              <a:spcBef>
                <a:spcPct val="20000"/>
              </a:spcBef>
              <a:spcAft>
                <a:spcPts val="75"/>
              </a:spcAft>
            </a:pPr>
            <a:r>
              <a:rPr lang="en-US" sz="4800" b="1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/>
            </a:r>
            <a:br>
              <a:rPr lang="en-US" sz="4800" b="1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</a:br>
            <a:r>
              <a:rPr lang="en-US" sz="4800" b="1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>Key</a:t>
            </a:r>
            <a:r>
              <a:rPr lang="en-US" sz="4800" b="1" spc="15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> </a:t>
            </a:r>
            <a:r>
              <a:rPr lang="en-US" sz="4800" b="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>terms</a:t>
            </a:r>
            <a:r>
              <a:rPr lang="ru-RU" sz="480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  <a:t/>
            </a:r>
            <a:br>
              <a:rPr lang="ru-RU" sz="480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+mn-cs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800" b="1" dirty="0" smtClean="0">
                <a:effectLst/>
                <a:latin typeface="Times New Roman"/>
                <a:ea typeface="Times New Roman"/>
              </a:rPr>
              <a:t> 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429260">
              <a:lnSpc>
                <a:spcPct val="102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4400" spc="-5" dirty="0" smtClean="0">
                <a:effectLst/>
                <a:latin typeface="Times New Roman"/>
                <a:ea typeface="Times New Roman"/>
              </a:rPr>
              <a:t>Aerobic</a:t>
            </a:r>
            <a:r>
              <a:rPr lang="en-US" sz="4400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respiration</a:t>
            </a:r>
            <a:r>
              <a:rPr lang="en-US" sz="44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the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process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of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breaking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down</a:t>
            </a:r>
            <a:r>
              <a:rPr lang="en-US" sz="44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organic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dirty="0" smtClean="0">
                <a:effectLst/>
                <a:latin typeface="Times New Roman"/>
                <a:ea typeface="Times New Roman"/>
              </a:rPr>
              <a:t>molecules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dirty="0" smtClean="0">
                <a:effectLst/>
                <a:latin typeface="Times New Roman"/>
                <a:ea typeface="Times New Roman"/>
              </a:rPr>
              <a:t>using</a:t>
            </a:r>
            <a:r>
              <a:rPr lang="en-US" sz="4400" spc="-35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dirty="0" smtClean="0">
                <a:effectLst/>
                <a:latin typeface="Times New Roman"/>
                <a:ea typeface="Times New Roman"/>
              </a:rPr>
              <a:t>oxygen;</a:t>
            </a:r>
            <a:endParaRPr lang="ru-RU" sz="4400" dirty="0" smtClean="0">
              <a:effectLst/>
              <a:latin typeface="Times New Roman"/>
              <a:ea typeface="Times New Roman"/>
            </a:endParaRPr>
          </a:p>
          <a:p>
            <a:pPr marL="429260">
              <a:lnSpc>
                <a:spcPct val="102000"/>
              </a:lnSpc>
              <a:spcAft>
                <a:spcPts val="0"/>
              </a:spcAft>
            </a:pPr>
            <a:r>
              <a:rPr lang="en-US" sz="4400" spc="-5" dirty="0" smtClean="0">
                <a:effectLst/>
                <a:latin typeface="Times New Roman"/>
                <a:ea typeface="Times New Roman"/>
              </a:rPr>
              <a:t>Anaerobic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respiration</a:t>
            </a:r>
            <a:r>
              <a:rPr lang="en-US" sz="44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the</a:t>
            </a:r>
            <a:r>
              <a:rPr lang="en-US" sz="44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process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of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breaking</a:t>
            </a:r>
            <a:r>
              <a:rPr lang="en-US" sz="44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down</a:t>
            </a:r>
            <a:r>
              <a:rPr lang="en-US" sz="4400" spc="-7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organic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molecules</a:t>
            </a:r>
            <a:r>
              <a:rPr lang="en-US" sz="4400" spc="-35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dirty="0" smtClean="0">
                <a:effectLst/>
                <a:latin typeface="Times New Roman"/>
                <a:ea typeface="Times New Roman"/>
              </a:rPr>
              <a:t>without</a:t>
            </a:r>
            <a:r>
              <a:rPr lang="en-US" sz="4400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dirty="0" smtClean="0">
                <a:effectLst/>
                <a:latin typeface="Times New Roman"/>
                <a:ea typeface="Times New Roman"/>
              </a:rPr>
              <a:t>oxygen;</a:t>
            </a:r>
            <a:endParaRPr lang="ru-RU" sz="4400" dirty="0" smtClean="0">
              <a:effectLst/>
              <a:latin typeface="Times New Roman"/>
              <a:ea typeface="Times New Roman"/>
            </a:endParaRPr>
          </a:p>
          <a:p>
            <a:pPr marL="429260">
              <a:lnSpc>
                <a:spcPct val="102000"/>
              </a:lnSpc>
              <a:spcAft>
                <a:spcPts val="0"/>
              </a:spcAft>
            </a:pPr>
            <a:r>
              <a:rPr lang="en-US" sz="4400" spc="-5" dirty="0" smtClean="0">
                <a:effectLst/>
                <a:latin typeface="Times New Roman"/>
                <a:ea typeface="Times New Roman"/>
              </a:rPr>
              <a:t>Cellular</a:t>
            </a:r>
            <a:r>
              <a:rPr lang="en-US" sz="4400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respiration</a:t>
            </a:r>
            <a:r>
              <a:rPr lang="en-US" sz="44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the</a:t>
            </a:r>
            <a:r>
              <a:rPr lang="en-US" sz="4400" spc="-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process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of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breaking</a:t>
            </a:r>
            <a:r>
              <a:rPr lang="en-US" sz="4400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down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spc="-5" dirty="0" smtClean="0">
                <a:effectLst/>
                <a:latin typeface="Times New Roman"/>
                <a:ea typeface="Times New Roman"/>
              </a:rPr>
              <a:t>organic</a:t>
            </a:r>
            <a:r>
              <a:rPr lang="en-US" sz="4400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dirty="0" smtClean="0">
                <a:effectLst/>
                <a:latin typeface="Times New Roman"/>
                <a:ea typeface="Times New Roman"/>
              </a:rPr>
              <a:t>molecules</a:t>
            </a:r>
            <a:r>
              <a:rPr lang="en-US" sz="4400" spc="-3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dirty="0" smtClean="0">
                <a:effectLst/>
                <a:latin typeface="Times New Roman"/>
                <a:ea typeface="Times New Roman"/>
              </a:rPr>
              <a:t>producing</a:t>
            </a:r>
            <a:r>
              <a:rPr lang="en-US" sz="4400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4400" dirty="0" smtClean="0">
                <a:effectLst/>
                <a:latin typeface="Times New Roman"/>
                <a:ea typeface="Times New Roman"/>
              </a:rPr>
              <a:t>energy.</a:t>
            </a:r>
            <a:endParaRPr lang="ru-RU" sz="4400" dirty="0" smtClean="0">
              <a:effectLst/>
              <a:latin typeface="Times New Roman"/>
              <a:ea typeface="Times New Roman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239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Cellular Respiration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Aerobic (“with air”) aero = air </a:t>
            </a:r>
          </a:p>
          <a:p>
            <a:pPr marL="788670" lvl="1" indent="-514350"/>
            <a:r>
              <a:rPr lang="en-US" dirty="0" smtClean="0"/>
              <a:t>Requires OXYGEN</a:t>
            </a:r>
          </a:p>
          <a:p>
            <a:pPr marL="788670" lvl="1" indent="-514350"/>
            <a:r>
              <a:rPr lang="en-US" dirty="0" smtClean="0"/>
              <a:t>More efficient, many ATP produced</a:t>
            </a:r>
          </a:p>
          <a:p>
            <a:pPr marL="788670" lvl="1" indent="-514350"/>
            <a:endParaRPr lang="en-US" dirty="0" smtClean="0"/>
          </a:p>
          <a:p>
            <a:pPr marL="788670" lvl="1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Anaerobic (“without air”)</a:t>
            </a:r>
          </a:p>
          <a:p>
            <a:pPr marL="788670" lvl="1" indent="-514350"/>
            <a:r>
              <a:rPr lang="en-US" dirty="0" smtClean="0"/>
              <a:t>Does NOT require OXYGEN</a:t>
            </a:r>
          </a:p>
          <a:p>
            <a:pPr marL="788670" lvl="1" indent="-514350"/>
            <a:r>
              <a:rPr lang="en-US" dirty="0" smtClean="0"/>
              <a:t>Less Efficient, fewer ATP produced</a:t>
            </a:r>
          </a:p>
          <a:p>
            <a:pPr marL="788670" lvl="1" indent="-514350"/>
            <a:endParaRPr lang="en-US" dirty="0" smtClean="0"/>
          </a:p>
          <a:p>
            <a:pPr marL="788670" lvl="1" indent="-5143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99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Cellular Respiration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Aerobic</a:t>
            </a:r>
          </a:p>
          <a:p>
            <a:pPr lvl="1"/>
            <a:r>
              <a:rPr lang="en-US" dirty="0" smtClean="0"/>
              <a:t>1. </a:t>
            </a:r>
            <a:r>
              <a:rPr lang="en-US" dirty="0" err="1" smtClean="0"/>
              <a:t>Glycolysis</a:t>
            </a:r>
            <a:endParaRPr lang="en-US" dirty="0" smtClean="0"/>
          </a:p>
          <a:p>
            <a:pPr lvl="1"/>
            <a:r>
              <a:rPr lang="en-US" dirty="0" smtClean="0"/>
              <a:t>2. Krebs Cycle</a:t>
            </a:r>
          </a:p>
          <a:p>
            <a:pPr lvl="1"/>
            <a:r>
              <a:rPr lang="en-US" dirty="0" smtClean="0"/>
              <a:t>3. Electron Transport Chain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Anaerobic </a:t>
            </a:r>
          </a:p>
          <a:p>
            <a:pPr lvl="1"/>
            <a:r>
              <a:rPr lang="en-US" dirty="0" smtClean="0"/>
              <a:t>1. </a:t>
            </a:r>
            <a:r>
              <a:rPr lang="en-US" dirty="0" err="1" smtClean="0"/>
              <a:t>Glycolysis</a:t>
            </a:r>
            <a:endParaRPr lang="en-US" dirty="0" smtClean="0"/>
          </a:p>
          <a:p>
            <a:pPr lvl="1"/>
            <a:r>
              <a:rPr lang="en-US" dirty="0" smtClean="0"/>
              <a:t>2. Fermentation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C:\Users\Alex\Desktop\art\BIO10NAE_03_09_02_005_LRIM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20155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4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Cellular respiration </a:t>
            </a:r>
            <a:r>
              <a:rPr lang="en-US" dirty="0" smtClean="0"/>
              <a:t>is the process of breaking down food molecules to obtain energy and store it in the form of adenosine </a:t>
            </a:r>
            <a:r>
              <a:rPr lang="en-US" dirty="0" err="1" smtClean="0"/>
              <a:t>triphosphate</a:t>
            </a:r>
            <a:r>
              <a:rPr lang="en-US" dirty="0" smtClean="0"/>
              <a:t>  (ATP) molecules.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 descr="Картинки по запросу cellular respiration pp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95600"/>
            <a:ext cx="6934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8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000000"/>
                </a:solidFill>
                <a:latin typeface="Tw Cen MT"/>
              </a:rPr>
              <a:t>Terminologia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  <a:tabLst>
                <a:tab pos="6006465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</a:rPr>
              <a:t>aerobic respiration -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аэробты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тыныс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алу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/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аэробное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дыхание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r>
              <a:rPr lang="en-US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alcoholic fermentation -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спирттік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ашу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/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спиртовое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брожение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r>
              <a:rPr lang="en-US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anaerobic</a:t>
            </a:r>
            <a:r>
              <a:rPr lang="en-US" spc="11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respiration</a:t>
            </a:r>
            <a:r>
              <a:rPr lang="en-US" spc="12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11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анаэробты</a:t>
            </a:r>
            <a:r>
              <a:rPr lang="en-US" spc="12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тыныс</a:t>
            </a:r>
            <a:r>
              <a:rPr lang="en-US" spc="11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алу</a:t>
            </a:r>
            <a:r>
              <a:rPr lang="en-US" spc="12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pc="11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анаэробное</a:t>
            </a:r>
            <a:r>
              <a:rPr lang="en-US" spc="11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дыхание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r>
              <a:rPr lang="en-US" spc="-33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barrel</a:t>
            </a:r>
            <a:r>
              <a:rPr lang="en-US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бөшке</a:t>
            </a:r>
            <a:r>
              <a:rPr lang="en-US" spc="-2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бочка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428625">
              <a:lnSpc>
                <a:spcPts val="16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</a:rPr>
              <a:t>burning</a:t>
            </a:r>
            <a:r>
              <a:rPr lang="en-US" spc="-7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жану</a:t>
            </a:r>
            <a:r>
              <a:rPr lang="en-US" spc="-7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сжигание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428625" marR="149225">
              <a:lnSpc>
                <a:spcPct val="102000"/>
              </a:lnSpc>
              <a:spcBef>
                <a:spcPts val="385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</a:rPr>
              <a:t>cellular</a:t>
            </a:r>
            <a:r>
              <a:rPr lang="en-US" spc="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respiration</a:t>
            </a:r>
            <a:r>
              <a:rPr lang="en-US" spc="1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жасушалық</a:t>
            </a:r>
            <a:r>
              <a:rPr lang="en-US" spc="9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тыныс</a:t>
            </a:r>
            <a:r>
              <a:rPr lang="en-US" spc="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pc="9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клеточное</a:t>
            </a:r>
            <a:r>
              <a:rPr lang="en-US" spc="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дыхание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r>
              <a:rPr lang="en-US" spc="-33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consequently</a:t>
            </a:r>
            <a:r>
              <a:rPr lang="en-US" spc="-2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тиісінше</a:t>
            </a:r>
            <a:r>
              <a:rPr lang="en-US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следовательно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428625">
              <a:lnSpc>
                <a:spcPts val="1605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</a:rPr>
              <a:t>ethanol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этанол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428625">
              <a:lnSpc>
                <a:spcPct val="102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</a:rPr>
              <a:t>facultative</a:t>
            </a:r>
            <a:r>
              <a:rPr lang="en-US" spc="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anaerobes</a:t>
            </a:r>
            <a:r>
              <a:rPr lang="en-US" spc="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факультативті</a:t>
            </a:r>
            <a:r>
              <a:rPr lang="en-US" spc="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анаэробтар</a:t>
            </a:r>
            <a:r>
              <a:rPr lang="en-US" spc="9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pc="9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факультативные</a:t>
            </a:r>
            <a:r>
              <a:rPr lang="en-US" spc="-33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анаэробы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428625">
              <a:lnSpc>
                <a:spcPts val="1605"/>
              </a:lnSpc>
              <a:spcAft>
                <a:spcPts val="0"/>
              </a:spcAft>
            </a:pPr>
            <a:r>
              <a:rPr lang="en-US" spc="-5" dirty="0" smtClean="0">
                <a:effectLst/>
                <a:latin typeface="Times New Roman"/>
                <a:ea typeface="Times New Roman"/>
              </a:rPr>
              <a:t>lactic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" dirty="0" smtClean="0">
                <a:effectLst/>
                <a:latin typeface="Times New Roman"/>
                <a:ea typeface="Times New Roman"/>
              </a:rPr>
              <a:t>acid</a:t>
            </a:r>
            <a:r>
              <a:rPr lang="en-US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" dirty="0" err="1" smtClean="0">
                <a:effectLst/>
                <a:latin typeface="Times New Roman"/>
                <a:ea typeface="Times New Roman"/>
              </a:rPr>
              <a:t>сүт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" dirty="0" err="1" smtClean="0">
                <a:effectLst/>
                <a:latin typeface="Times New Roman"/>
                <a:ea typeface="Times New Roman"/>
              </a:rPr>
              <a:t>қышқылы</a:t>
            </a:r>
            <a:r>
              <a:rPr lang="en-US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молочная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кислота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428625">
              <a:lnSpc>
                <a:spcPct val="102000"/>
              </a:lnSpc>
              <a:spcBef>
                <a:spcPts val="45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</a:rPr>
              <a:t>lactic</a:t>
            </a:r>
            <a:r>
              <a:rPr lang="en-US" spc="10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acid</a:t>
            </a:r>
            <a:r>
              <a:rPr lang="en-US" spc="11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fermentation</a:t>
            </a:r>
            <a:r>
              <a:rPr lang="en-US" spc="11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10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сүтқышқылды</a:t>
            </a:r>
            <a:r>
              <a:rPr lang="en-US" spc="11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ашу</a:t>
            </a:r>
            <a:r>
              <a:rPr lang="en-US" spc="11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pc="10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молочнокислое</a:t>
            </a:r>
            <a:r>
              <a:rPr lang="en-US" spc="10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брожение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r>
              <a:rPr lang="en-US" spc="-33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obligate</a:t>
            </a:r>
            <a:r>
              <a:rPr lang="en-US" spc="-7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anaerobes</a:t>
            </a:r>
            <a:r>
              <a:rPr lang="en-US" spc="-7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-7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облигатты</a:t>
            </a:r>
            <a:r>
              <a:rPr lang="en-US" spc="-7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анаэробтар</a:t>
            </a:r>
            <a:r>
              <a:rPr lang="en-US" spc="-7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pc="-7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облигатные</a:t>
            </a:r>
            <a:r>
              <a:rPr lang="en-US" spc="-7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анаэробы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;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428625">
              <a:lnSpc>
                <a:spcPts val="1605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/>
                <a:ea typeface="Times New Roman"/>
              </a:rPr>
              <a:t>to</a:t>
            </a:r>
            <a:r>
              <a:rPr lang="en-US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release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-</a:t>
            </a:r>
            <a:r>
              <a:rPr lang="en-US" spc="-85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шығару</a:t>
            </a:r>
            <a:r>
              <a:rPr lang="en-US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/</a:t>
            </a:r>
            <a:r>
              <a:rPr lang="en-US" spc="-8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выделять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063"/>
            <a:ext cx="2372559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0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иология_8кл_рус_сравнить строение клеток прокариот и эукариот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263499030B3B459FE2B684345066CD" ma:contentTypeVersion="1" ma:contentTypeDescription="Create a new document." ma:contentTypeScope="" ma:versionID="6e4e2aa00b4e9423eaf25bc5c143d241">
  <xsd:schema xmlns:xsd="http://www.w3.org/2001/XMLSchema" xmlns:xs="http://www.w3.org/2001/XMLSchema" xmlns:p="http://schemas.microsoft.com/office/2006/metadata/properties" xmlns:ns3="4b2c8512-ba3e-4ee1-9853-f33b03b72e44" targetNamespace="http://schemas.microsoft.com/office/2006/metadata/properties" ma:root="true" ma:fieldsID="58d4e1b14ce4f439d664c9698845c18b" ns3:_="">
    <xsd:import namespace="4b2c8512-ba3e-4ee1-9853-f33b03b72e44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c8512-ba3e-4ee1-9853-f33b03b72e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CD4E5E-4813-482A-BBA4-AD61906BE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CDEF3F-D387-49E7-9E88-A250EDDEA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2c8512-ba3e-4ee1-9853-f33b03b72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598C8F-C3C1-4BCD-AD5D-470B546DC236}">
  <ds:schemaRefs>
    <ds:schemaRef ds:uri="http://purl.org/dc/elements/1.1/"/>
    <ds:schemaRef ds:uri="http://purl.org/dc/terms/"/>
    <ds:schemaRef ds:uri="4b2c8512-ba3e-4ee1-9853-f33b03b72e44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Words>306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Биология_8кл_рус_сравнить строение клеток прокариот и эукариот</vt:lpstr>
      <vt:lpstr>Topic Cellular Respiration</vt:lpstr>
      <vt:lpstr>Презентация PowerPoint</vt:lpstr>
      <vt:lpstr>You will: </vt:lpstr>
      <vt:lpstr>STQ </vt:lpstr>
      <vt:lpstr> Key terms </vt:lpstr>
      <vt:lpstr>Types of Cellular Respiration</vt:lpstr>
      <vt:lpstr>Steps to Cellular Respiration</vt:lpstr>
      <vt:lpstr>Презентация PowerPoint</vt:lpstr>
      <vt:lpstr>Terminologia</vt:lpstr>
      <vt:lpstr>Презентация PowerPoint</vt:lpstr>
      <vt:lpstr>Facts </vt:lpstr>
      <vt:lpstr>Презентация PowerPoint</vt:lpstr>
      <vt:lpstr>Презентация PowerPoint</vt:lpstr>
      <vt:lpstr>Comparing Photosynthesis and Cellular Respiration</vt:lpstr>
      <vt:lpstr>Презентация PowerPoint</vt:lpstr>
      <vt:lpstr>Презентация PowerPoint</vt:lpstr>
      <vt:lpstr>Remember your homework .</vt:lpstr>
    </vt:vector>
  </TitlesOfParts>
  <Company>Maclay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9: Cellular Respiration</dc:title>
  <dc:creator>Peter Stejskal</dc:creator>
  <cp:lastModifiedBy>Пользователь Windows</cp:lastModifiedBy>
  <cp:revision>45</cp:revision>
  <cp:lastPrinted>2021-12-13T11:19:49Z</cp:lastPrinted>
  <dcterms:created xsi:type="dcterms:W3CDTF">2012-11-29T14:19:03Z</dcterms:created>
  <dcterms:modified xsi:type="dcterms:W3CDTF">2021-12-15T02:57:21Z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0x010100F4263499030B3B459FE2B684345066CD</vt:lpwstr>
  </property>
  <property fmtid="{D5CDD505-2E9C-101B-9397-08002B2CF9AE}" pid="3" name="IsMyDocuments">
    <vt:bool>true</vt:bool>
  </property>
</Properties>
</file>