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001024" cy="3000396"/>
          </a:xfrm>
        </p:spPr>
        <p:txBody>
          <a:bodyPr>
            <a:noAutofit/>
          </a:bodyPr>
          <a:lstStyle/>
          <a:p>
            <a:r>
              <a:rPr lang="kk-KZ" sz="4400" dirty="0" smtClean="0"/>
              <a:t>     </a:t>
            </a:r>
            <a:br>
              <a:rPr lang="kk-KZ" sz="4400" dirty="0" smtClean="0"/>
            </a:br>
            <a:r>
              <a:rPr lang="kk-KZ" sz="4400" dirty="0" smtClean="0"/>
              <a:t/>
            </a:r>
            <a:br>
              <a:rPr lang="kk-KZ" sz="4400" dirty="0" smtClean="0"/>
            </a:br>
            <a:r>
              <a:rPr lang="kk-KZ" sz="4400" dirty="0" smtClean="0"/>
              <a:t/>
            </a:r>
            <a:br>
              <a:rPr lang="kk-KZ" sz="4400" dirty="0" smtClean="0"/>
            </a:br>
            <a:r>
              <a:rPr lang="kk-KZ" sz="4400" dirty="0" smtClean="0"/>
              <a:t>      </a:t>
            </a:r>
            <a:r>
              <a:rPr lang="kk-KZ" sz="4400" dirty="0" smtClean="0">
                <a:solidFill>
                  <a:srgbClr val="002060"/>
                </a:solidFill>
              </a:rPr>
              <a:t>Жай бөлшектердің                 </a:t>
            </a:r>
            <a:br>
              <a:rPr lang="kk-KZ" sz="4400" dirty="0" smtClean="0">
                <a:solidFill>
                  <a:srgbClr val="002060"/>
                </a:solidFill>
              </a:rPr>
            </a:br>
            <a:r>
              <a:rPr lang="kk-KZ" sz="4400" dirty="0" smtClean="0">
                <a:solidFill>
                  <a:srgbClr val="002060"/>
                </a:solidFill>
              </a:rPr>
              <a:t>      негізгі қасиетіне </a:t>
            </a:r>
            <a:br>
              <a:rPr lang="kk-KZ" sz="4400" dirty="0" smtClean="0">
                <a:solidFill>
                  <a:srgbClr val="002060"/>
                </a:solidFill>
              </a:rPr>
            </a:br>
            <a:r>
              <a:rPr lang="kk-KZ" sz="4400" dirty="0" smtClean="0">
                <a:solidFill>
                  <a:srgbClr val="002060"/>
                </a:solidFill>
              </a:rPr>
              <a:t>      есептер шығару.     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000372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dirty="0" smtClean="0">
                <a:solidFill>
                  <a:srgbClr val="FF0000"/>
                </a:solidFill>
              </a:rPr>
              <a:t>Сабақтың мақсаты: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/>
              <a:t> </a:t>
            </a:r>
            <a:r>
              <a:rPr lang="kk-KZ" sz="2800" b="1" dirty="0" smtClean="0">
                <a:solidFill>
                  <a:srgbClr val="C00000"/>
                </a:solidFill>
              </a:rPr>
              <a:t>Оқушыларға жай бөлшектердің негізгі қасиет-терін меңгерту.</a:t>
            </a:r>
          </a:p>
          <a:p>
            <a:r>
              <a:rPr lang="kk-KZ" sz="2800" b="1" dirty="0" smtClean="0">
                <a:solidFill>
                  <a:srgbClr val="FF0000"/>
                </a:solidFill>
              </a:rPr>
              <a:t> Оқушылардың логикалық ойлау қабілеті мен есептеу дағдыларын арттыру.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/>
              <a:t> Ұйымшылдыққа,</a:t>
            </a:r>
          </a:p>
          <a:p>
            <a:pPr>
              <a:buNone/>
            </a:pPr>
            <a:r>
              <a:rPr lang="kk-KZ" sz="2800" b="1" dirty="0" smtClean="0"/>
              <a:t>жауапкершілікке,</a:t>
            </a:r>
          </a:p>
          <a:p>
            <a:pPr>
              <a:buNone/>
            </a:pPr>
            <a:r>
              <a:rPr lang="kk-KZ" sz="2800" b="1" dirty="0" smtClean="0"/>
              <a:t>бір-біріне көмек-</a:t>
            </a:r>
          </a:p>
          <a:p>
            <a:pPr>
              <a:buNone/>
            </a:pPr>
            <a:r>
              <a:rPr lang="kk-KZ" sz="2800" b="1" dirty="0" smtClean="0"/>
              <a:t>тесуге,топпен</a:t>
            </a:r>
          </a:p>
          <a:p>
            <a:pPr>
              <a:buNone/>
            </a:pPr>
            <a:r>
              <a:rPr lang="kk-KZ" sz="2800" b="1" dirty="0" smtClean="0"/>
              <a:t>жұмыс  жасауға</a:t>
            </a:r>
          </a:p>
          <a:p>
            <a:pPr>
              <a:buNone/>
            </a:pPr>
            <a:r>
              <a:rPr lang="kk-KZ" sz="2800" b="1" dirty="0" smtClean="0"/>
              <a:t>үйрету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5400" dirty="0" smtClean="0">
                <a:solidFill>
                  <a:srgbClr val="FF0000"/>
                </a:solidFill>
              </a:rPr>
              <a:t>Сабақтың барысы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k-KZ" sz="3600" dirty="0" smtClean="0">
                <a:solidFill>
                  <a:srgbClr val="00B050"/>
                </a:solidFill>
              </a:rPr>
              <a:t> </a:t>
            </a:r>
            <a:r>
              <a:rPr lang="kk-KZ" sz="3600" b="1" dirty="0" smtClean="0">
                <a:solidFill>
                  <a:srgbClr val="00B050"/>
                </a:solidFill>
              </a:rPr>
              <a:t>Өткен тақырыптарды қайталау.</a:t>
            </a:r>
          </a:p>
          <a:p>
            <a:pPr>
              <a:buNone/>
            </a:pPr>
            <a:r>
              <a:rPr lang="kk-KZ" sz="3600" b="1" dirty="0" smtClean="0">
                <a:solidFill>
                  <a:srgbClr val="0070C0"/>
                </a:solidFill>
              </a:rPr>
              <a:t>1.Натурал сандардың 10-ға бөлінгіштік белгісі</a:t>
            </a:r>
          </a:p>
          <a:p>
            <a:pPr>
              <a:buNone/>
            </a:pPr>
            <a:r>
              <a:rPr lang="kk-KZ" sz="3600" b="1" dirty="0" smtClean="0">
                <a:solidFill>
                  <a:srgbClr val="0070C0"/>
                </a:solidFill>
              </a:rPr>
              <a:t>2.Биссектриса дегеніміз не?</a:t>
            </a:r>
          </a:p>
          <a:p>
            <a:pPr>
              <a:buNone/>
            </a:pPr>
            <a:r>
              <a:rPr lang="kk-KZ" sz="3600" b="1" dirty="0" smtClean="0">
                <a:solidFill>
                  <a:srgbClr val="0070C0"/>
                </a:solidFill>
              </a:rPr>
              <a:t>3.Бұрыш дегеніміз не?</a:t>
            </a:r>
          </a:p>
          <a:p>
            <a:pPr>
              <a:buNone/>
            </a:pPr>
            <a:r>
              <a:rPr lang="kk-KZ" sz="3600" b="1" dirty="0" smtClean="0">
                <a:solidFill>
                  <a:srgbClr val="0070C0"/>
                </a:solidFill>
              </a:rPr>
              <a:t>4.Натурал сандардың 5-ке бөлінгіштік белгісі.</a:t>
            </a:r>
          </a:p>
          <a:p>
            <a:pPr>
              <a:buNone/>
            </a:pPr>
            <a:r>
              <a:rPr lang="kk-KZ" sz="3600" b="1" dirty="0" smtClean="0">
                <a:solidFill>
                  <a:srgbClr val="0070C0"/>
                </a:solidFill>
              </a:rPr>
              <a:t>5. Натурал сандардың Ең үлкен ортақ бөлгіш?</a:t>
            </a:r>
          </a:p>
          <a:p>
            <a:pPr>
              <a:buNone/>
            </a:pPr>
            <a:r>
              <a:rPr lang="kk-KZ" sz="3600" b="1" dirty="0" smtClean="0">
                <a:solidFill>
                  <a:srgbClr val="0070C0"/>
                </a:solidFill>
              </a:rPr>
              <a:t>6. Натурал сандардың Ең кіші ортақ еселік?</a:t>
            </a:r>
          </a:p>
          <a:p>
            <a:pPr>
              <a:buNone/>
            </a:pPr>
            <a:r>
              <a:rPr lang="kk-KZ" sz="3600" dirty="0" smtClean="0">
                <a:solidFill>
                  <a:srgbClr val="FF0000"/>
                </a:solidFill>
              </a:rPr>
              <a:t>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6600" dirty="0" smtClean="0">
                <a:solidFill>
                  <a:srgbClr val="00B0F0"/>
                </a:solidFill>
              </a:rPr>
              <a:t>Есептер шешу</a:t>
            </a:r>
            <a:endParaRPr lang="ru-RU" sz="66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Оқулықпен жұмыс.</a:t>
            </a:r>
          </a:p>
          <a:p>
            <a:r>
              <a:rPr lang="kk-KZ" sz="3600" dirty="0" smtClean="0">
                <a:solidFill>
                  <a:srgbClr val="00B050"/>
                </a:solidFill>
              </a:rPr>
              <a:t>№823</a:t>
            </a:r>
          </a:p>
          <a:p>
            <a:r>
              <a:rPr lang="kk-KZ" sz="3600" dirty="0" smtClean="0">
                <a:solidFill>
                  <a:schemeClr val="tx2">
                    <a:lumMod val="75000"/>
                  </a:schemeClr>
                </a:solidFill>
              </a:rPr>
              <a:t>№824</a:t>
            </a:r>
          </a:p>
          <a:p>
            <a:r>
              <a:rPr lang="kk-KZ" sz="3600" dirty="0" smtClean="0">
                <a:solidFill>
                  <a:srgbClr val="FFC000"/>
                </a:solidFill>
              </a:rPr>
              <a:t>№825</a:t>
            </a:r>
          </a:p>
          <a:p>
            <a:r>
              <a:rPr lang="kk-KZ" sz="3600" dirty="0" smtClean="0">
                <a:solidFill>
                  <a:srgbClr val="002060"/>
                </a:solidFill>
              </a:rPr>
              <a:t>№826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dirty="0" smtClean="0">
                <a:solidFill>
                  <a:srgbClr val="00B050"/>
                </a:solidFill>
              </a:rPr>
              <a:t>Сөзжұмбақтар шешу </a:t>
            </a:r>
            <a:endParaRPr lang="ru-RU" sz="48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k-KZ" sz="2400" b="1" dirty="0" smtClean="0"/>
              <a:t>1.Санауда қолданалытын сандар?</a:t>
            </a:r>
          </a:p>
          <a:p>
            <a:r>
              <a:rPr lang="kk-KZ" sz="2400" b="1" dirty="0" smtClean="0">
                <a:solidFill>
                  <a:srgbClr val="FF0000"/>
                </a:solidFill>
              </a:rPr>
              <a:t>2.Түзу бойында берілген нүктеден және оның бір жағында жатқан нүктелерден тұратын түзудің бөлігі?</a:t>
            </a:r>
          </a:p>
          <a:p>
            <a:r>
              <a:rPr lang="kk-KZ" sz="2400" b="1" dirty="0" smtClean="0"/>
              <a:t>3.Бір түзудің бойында жатпайтын бірнеше кесіндіден құралған  сызық не деп аталады?</a:t>
            </a:r>
          </a:p>
          <a:p>
            <a:r>
              <a:rPr lang="kk-KZ" sz="2400" b="1" dirty="0" smtClean="0">
                <a:solidFill>
                  <a:srgbClr val="FF0000"/>
                </a:solidFill>
              </a:rPr>
              <a:t>4.Бір немесе бірнеше әріп көбейткіштері бар көбейтінді түріндегі өрнектегі сан көбейткіші не деп аталады?</a:t>
            </a:r>
          </a:p>
          <a:p>
            <a:r>
              <a:rPr lang="kk-KZ" sz="2400" b="1" dirty="0" smtClean="0"/>
              <a:t>5.8-дің кубы?</a:t>
            </a:r>
          </a:p>
          <a:p>
            <a:r>
              <a:rPr lang="kk-KZ" sz="2400" b="1" dirty="0" smtClean="0"/>
              <a:t>6.Құрамында әріппен белгіленген белгісіз саны бар теңдікті не деп атайды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214338"/>
            <a:ext cx="7024686" cy="642942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7572428" cy="6215106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70C0"/>
                </a:solidFill>
              </a:rPr>
              <a:t>7.Градустық өлшемі 90 градустан кіші бұрыш қандай бұрыш не деп аталады?</a:t>
            </a:r>
          </a:p>
          <a:p>
            <a:r>
              <a:rPr lang="kk-KZ" b="1" dirty="0" smtClean="0">
                <a:solidFill>
                  <a:srgbClr val="FF0000"/>
                </a:solidFill>
              </a:rPr>
              <a:t>8.Барлық нүктелері  бір жазықтықта және  центрден бірдей қашықтықта жататын фигура?</a:t>
            </a:r>
          </a:p>
          <a:p>
            <a:r>
              <a:rPr lang="kk-KZ" b="1" dirty="0" smtClean="0">
                <a:solidFill>
                  <a:srgbClr val="0070C0"/>
                </a:solidFill>
              </a:rPr>
              <a:t>9.Дөңгелектің екі радиусы мен осы радиустар аарасындағы доғамен шектелген бөлігі не деп аталдаы?</a:t>
            </a:r>
          </a:p>
          <a:p>
            <a:r>
              <a:rPr lang="kk-KZ" b="1" dirty="0" smtClean="0">
                <a:solidFill>
                  <a:srgbClr val="FF0000"/>
                </a:solidFill>
              </a:rPr>
              <a:t>10.1-ге және өзіне ғана бөлінетін сандарды қандай сандар деп атайды?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4400" b="0" i="1" dirty="0" smtClean="0">
                <a:solidFill>
                  <a:srgbClr val="7030A0"/>
                </a:solidFill>
              </a:rPr>
              <a:t>МАТЕМАТИКАЛЫҚ ОҚУЛАР</a:t>
            </a:r>
            <a:endParaRPr lang="ru-RU" sz="4400" b="0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1+ЖАН,4+ҚҰБЫЛА,5+ІК.</a:t>
            </a:r>
          </a:p>
          <a:p>
            <a:pPr>
              <a:buNone/>
            </a:pPr>
            <a:r>
              <a:rPr lang="kk-KZ" dirty="0" smtClean="0"/>
              <a:t>100+ІК,10+ДЫҚ,1+ЛІК,2+ЛІК</a:t>
            </a:r>
          </a:p>
          <a:p>
            <a:pPr>
              <a:buNone/>
            </a:pPr>
            <a:r>
              <a:rPr lang="kk-KZ" dirty="0" smtClean="0"/>
              <a:t>Ж+2+РУ,5+ІК,</a:t>
            </a:r>
            <a:r>
              <a:rPr lang="ru-RU" dirty="0" smtClean="0"/>
              <a:t>Қ+10+ЖЫҚ,Т+10.</a:t>
            </a:r>
          </a:p>
          <a:p>
            <a:pPr>
              <a:buNone/>
            </a:pPr>
            <a:r>
              <a:rPr lang="kk-KZ" dirty="0" smtClean="0"/>
              <a:t>40+ҚАБАТ,6+БАҚАН,3+БҰРЫШ.</a:t>
            </a:r>
          </a:p>
          <a:p>
            <a:pPr>
              <a:buNone/>
            </a:pPr>
            <a:r>
              <a:rPr lang="kk-KZ" dirty="0" smtClean="0"/>
              <a:t>ТҮ+1,ЛИМ+10.С+2+РУ,9+ҚҰМАЛАҚ</a:t>
            </a:r>
          </a:p>
          <a:p>
            <a:pPr>
              <a:buNone/>
            </a:pPr>
            <a:endParaRPr lang="kk-K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7410480" cy="61700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k-KZ" dirty="0" smtClean="0"/>
              <a:t>                     </a:t>
            </a:r>
            <a:endParaRPr lang="kk-KZ" dirty="0" smtClean="0"/>
          </a:p>
          <a:p>
            <a:pPr>
              <a:buNone/>
            </a:pPr>
            <a:r>
              <a:rPr lang="kk-KZ" dirty="0" smtClean="0"/>
              <a:t> </a:t>
            </a:r>
            <a:r>
              <a:rPr lang="kk-KZ" dirty="0" smtClean="0"/>
              <a:t>                        </a:t>
            </a:r>
            <a:r>
              <a:rPr lang="kk-KZ" dirty="0" smtClean="0"/>
              <a:t> </a:t>
            </a:r>
            <a:r>
              <a:rPr lang="kk-KZ" sz="3600" b="1" dirty="0" smtClean="0">
                <a:solidFill>
                  <a:srgbClr val="FF0000"/>
                </a:solidFill>
              </a:rPr>
              <a:t>Жұмбақтар </a:t>
            </a:r>
          </a:p>
          <a:p>
            <a:pPr>
              <a:buNone/>
            </a:pPr>
            <a:r>
              <a:rPr lang="kk-KZ" sz="3600" b="1" dirty="0" smtClean="0">
                <a:solidFill>
                  <a:srgbClr val="FF0000"/>
                </a:solidFill>
              </a:rPr>
              <a:t> </a:t>
            </a:r>
            <a:r>
              <a:rPr lang="kk-KZ" sz="3600" b="1" dirty="0" smtClean="0">
                <a:solidFill>
                  <a:srgbClr val="FF0000"/>
                </a:solidFill>
              </a:rPr>
              <a:t>   </a:t>
            </a:r>
            <a:r>
              <a:rPr lang="kk-KZ" sz="3600" b="1" dirty="0" smtClean="0">
                <a:solidFill>
                  <a:srgbClr val="92D050"/>
                </a:solidFill>
              </a:rPr>
              <a:t>(жауабын 3 тілде айту керек)</a:t>
            </a:r>
            <a:endParaRPr lang="kk-KZ" sz="3600" b="1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b="1" dirty="0" smtClean="0"/>
              <a:t>1.Қабат-қабат қаттама.Ақылың болса аттама.</a:t>
            </a:r>
          </a:p>
          <a:p>
            <a:pPr>
              <a:buNone/>
            </a:pPr>
            <a:endParaRPr lang="kk-KZ" b="1" dirty="0" smtClean="0"/>
          </a:p>
          <a:p>
            <a:pPr>
              <a:buNone/>
            </a:pPr>
            <a:r>
              <a:rPr lang="kk-KZ" b="1" dirty="0" smtClean="0"/>
              <a:t>2.Жеті қазынаның бірі.</a:t>
            </a:r>
          </a:p>
          <a:p>
            <a:pPr>
              <a:buNone/>
            </a:pPr>
            <a:endParaRPr lang="kk-KZ" b="1" dirty="0" smtClean="0"/>
          </a:p>
          <a:p>
            <a:pPr>
              <a:buNone/>
            </a:pPr>
            <a:r>
              <a:rPr lang="kk-KZ" b="1" dirty="0" smtClean="0"/>
              <a:t>3.Жүз теңгең болғанша.Жүз....  болсын.</a:t>
            </a:r>
          </a:p>
          <a:p>
            <a:pPr>
              <a:buNone/>
            </a:pPr>
            <a:endParaRPr lang="kk-KZ" b="1" dirty="0" smtClean="0"/>
          </a:p>
          <a:p>
            <a:pPr>
              <a:buNone/>
            </a:pPr>
            <a:r>
              <a:rPr lang="kk-KZ" b="1" dirty="0" smtClean="0"/>
              <a:t>4.Тұмсығымен қозғалар</a:t>
            </a:r>
          </a:p>
          <a:p>
            <a:pPr>
              <a:buNone/>
            </a:pPr>
            <a:r>
              <a:rPr lang="kk-KZ" b="1" dirty="0" smtClean="0"/>
              <a:t>   Соңынан аппақ із қалар.</a:t>
            </a:r>
          </a:p>
          <a:p>
            <a:pPr>
              <a:buNone/>
            </a:pPr>
            <a:endParaRPr lang="kk-KZ" b="1" dirty="0" smtClean="0"/>
          </a:p>
          <a:p>
            <a:pPr>
              <a:buNone/>
            </a:pPr>
            <a:r>
              <a:rPr lang="kk-KZ" b="1" dirty="0" smtClean="0"/>
              <a:t>5.Аяғы жоқ өзінде </a:t>
            </a:r>
          </a:p>
          <a:p>
            <a:pPr>
              <a:buNone/>
            </a:pPr>
            <a:r>
              <a:rPr lang="kk-KZ" b="1" dirty="0" smtClean="0"/>
              <a:t>   Сөзі бар ізінде.</a:t>
            </a:r>
          </a:p>
          <a:p>
            <a:pPr>
              <a:buNone/>
            </a:pPr>
            <a:endParaRPr lang="kk-KZ" b="1" dirty="0" smtClean="0"/>
          </a:p>
          <a:p>
            <a:pPr>
              <a:buNone/>
            </a:pPr>
            <a:r>
              <a:rPr lang="kk-KZ" b="1" dirty="0" smtClean="0"/>
              <a:t>6.Басып озып құсты,</a:t>
            </a:r>
          </a:p>
          <a:p>
            <a:pPr>
              <a:buNone/>
            </a:pPr>
            <a:r>
              <a:rPr lang="kk-KZ" b="1" dirty="0" smtClean="0"/>
              <a:t>   Қанатын қақпай ұшты.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solidFill>
                  <a:srgbClr val="002060"/>
                </a:solidFill>
              </a:rPr>
              <a:t>Қорытындылау марапаттау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115</TotalTime>
  <Words>268</Words>
  <PresentationFormat>Экран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              Жай бөлшектердің                        негізгі қасиетіне        есептер шығару.     </vt:lpstr>
      <vt:lpstr>Сабақтың мақсаты:</vt:lpstr>
      <vt:lpstr>Сабақтың барысы</vt:lpstr>
      <vt:lpstr>Есептер шешу</vt:lpstr>
      <vt:lpstr>Сөзжұмбақтар шешу </vt:lpstr>
      <vt:lpstr>.</vt:lpstr>
      <vt:lpstr>МАТЕМАТИКАЛЫҚ ОҚУЛАР</vt:lpstr>
      <vt:lpstr>.</vt:lpstr>
      <vt:lpstr>Қорытындылау марапаттау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Жай бөлшектердің                        негізгі қасиетіне        есептер шіығару.     </dc:title>
  <dc:creator>777</dc:creator>
  <cp:lastModifiedBy>777</cp:lastModifiedBy>
  <cp:revision>14</cp:revision>
  <dcterms:created xsi:type="dcterms:W3CDTF">2016-11-21T16:23:25Z</dcterms:created>
  <dcterms:modified xsi:type="dcterms:W3CDTF">2016-12-02T04:46:42Z</dcterms:modified>
</cp:coreProperties>
</file>