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1" r:id="rId9"/>
    <p:sldId id="272" r:id="rId10"/>
    <p:sldId id="273" r:id="rId11"/>
    <p:sldId id="270" r:id="rId12"/>
    <p:sldId id="269" r:id="rId13"/>
    <p:sldId id="264" r:id="rId14"/>
    <p:sldId id="267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5DDDF"/>
    <a:srgbClr val="F97CFE"/>
    <a:srgbClr val="449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53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14F9F9-BDE5-4E0C-B01B-07427D96B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8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4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2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9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33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7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59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7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5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2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6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DCE6-BE40-4993-99F0-83D8F091F62A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9771783-580B-41A0-BE00-37B9A28C2A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6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4CCD27-B628-46E5-9ACB-56130C23F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3069" y="2225294"/>
            <a:ext cx="6289964" cy="23876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Аралас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сандарды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қосу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азайту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7153" y="170329"/>
            <a:ext cx="726141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kk-KZ" sz="14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«Әулиеағаш орта мектебі» коммуналдық мемлекеттік мекемесі</a:t>
            </a:r>
            <a:endParaRPr lang="ru-RU" sz="1400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9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7129" y="193329"/>
            <a:ext cx="81748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000" b="1" i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</a:t>
            </a:r>
            <a:endParaRPr lang="ru-RU" sz="6000" b="1" i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195315"/>
              </p:ext>
            </p:extLst>
          </p:nvPr>
        </p:nvGraphicFramePr>
        <p:xfrm>
          <a:off x="2055149" y="1911858"/>
          <a:ext cx="9137572" cy="4499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4393"/>
                <a:gridCol w="2284393"/>
                <a:gridCol w="2284393"/>
                <a:gridCol w="2284393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</a:t>
                      </a:r>
                      <a:r>
                        <a:rPr lang="kk-KZ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кезеңдері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«Аралас сан» тобы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«Дұрыс бөлшек» тобы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k-K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«Бұрыс бөлшек» тобы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Миға шабуыл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Есеп</a:t>
                      </a:r>
                      <a:r>
                        <a:rPr lang="kk-KZ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шығарайық. Тақтамен жұмыс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Тізбек реакциясы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Тақтамен</a:t>
                      </a:r>
                      <a:r>
                        <a:rPr lang="kk-KZ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жұмыс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кімге</a:t>
                      </a:r>
                      <a:r>
                        <a:rPr lang="kk-KZ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бұйырады ?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88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9376" y="1744337"/>
            <a:ext cx="44231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pitchFamily="2" charset="0"/>
              </a:rPr>
              <a:t>Бүгінгі саба</a:t>
            </a:r>
            <a:r>
              <a:rPr lang="kk-KZ" sz="5400" i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pitchFamily="2" charset="0"/>
              </a:rPr>
              <a:t>ққ</a:t>
            </a:r>
            <a:r>
              <a:rPr lang="kk-KZ" sz="5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pitchFamily="2" charset="0"/>
              </a:rPr>
              <a:t>а рефлексия</a:t>
            </a:r>
            <a:endParaRPr lang="ru-RU" sz="54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Segoe Print" panose="02000600000000000000" pitchFamily="2" charset="0"/>
            </a:endParaRPr>
          </a:p>
        </p:txBody>
      </p:sp>
      <p:pic>
        <p:nvPicPr>
          <p:cNvPr id="5" name="Picture 2" descr="Презентация к коучинг-занятию по теме &amp;quot;Обучение через критическое мышление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09" y="592569"/>
            <a:ext cx="6148404" cy="586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1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4" y="2517011"/>
            <a:ext cx="10651566" cy="36407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8130" y="988064"/>
            <a:ext cx="8524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Үйге</a:t>
            </a:r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№ 559 </a:t>
            </a:r>
            <a:r>
              <a:rPr lang="ru-RU" sz="54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есеп</a:t>
            </a:r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67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46" y="1728004"/>
            <a:ext cx="9726142" cy="3885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2858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67" y="2395958"/>
            <a:ext cx="10526873" cy="311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64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472" y="1597307"/>
            <a:ext cx="9517948" cy="42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88D7E6-131A-4AE4-87BD-2D18672D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0" y="231553"/>
            <a:ext cx="7306236" cy="919888"/>
          </a:xfrm>
        </p:spPr>
        <p:txBody>
          <a:bodyPr/>
          <a:lstStyle/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оқу мақсаттары :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D9F9E102-3E08-44E4-BAED-73BD6387C7B3}"/>
              </a:ext>
            </a:extLst>
          </p:cNvPr>
          <p:cNvGrpSpPr>
            <a:grpSpLocks/>
          </p:cNvGrpSpPr>
          <p:nvPr/>
        </p:nvGrpSpPr>
        <p:grpSpPr bwMode="auto">
          <a:xfrm>
            <a:off x="1923613" y="2146916"/>
            <a:ext cx="9075363" cy="571500"/>
            <a:chOff x="1253" y="2044"/>
            <a:chExt cx="3211" cy="36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B9023978-F658-42C0-9A42-FD2DFBF0D79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39A8232F-167E-4A3E-B36B-106D7D30758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177" y="2140"/>
              <a:ext cx="340" cy="187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CFAFEEC9-36BE-4668-B5D9-93173F6B20E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748FE88D-C89B-4CA5-ABC9-CB692F2F19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3A8AFEEF-D65C-4FD9-8BF8-4552548D9DB2}"/>
              </a:ext>
            </a:extLst>
          </p:cNvPr>
          <p:cNvGrpSpPr>
            <a:grpSpLocks/>
          </p:cNvGrpSpPr>
          <p:nvPr/>
        </p:nvGrpSpPr>
        <p:grpSpPr bwMode="auto">
          <a:xfrm>
            <a:off x="2045145" y="3553315"/>
            <a:ext cx="9742489" cy="655877"/>
            <a:chOff x="1248" y="2640"/>
            <a:chExt cx="6137" cy="354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851E3162-A02F-4818-B502-8C8DF870AE8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5841" cy="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AD2CDF3D-846B-41C4-AF7E-AC22AB4CA29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E2681592-3054-44B2-AF30-2A47084696D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59" y="2654"/>
              <a:ext cx="5626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5.1.2.20 </a:t>
              </a:r>
              <a:r>
                <a:rPr lang="ru-RU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аралас</a:t>
              </a:r>
              <a:r>
                <a:rPr lang="ru-RU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сандарды</a:t>
              </a:r>
              <a:r>
                <a:rPr lang="ru-RU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қосу</a:t>
              </a:r>
              <a:r>
                <a:rPr lang="ru-RU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және</a:t>
              </a:r>
              <a:r>
                <a:rPr lang="ru-RU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азайтуды</a:t>
              </a:r>
              <a:r>
                <a:rPr lang="ru-RU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орындау</a:t>
              </a:r>
              <a:r>
                <a:rPr lang="ru-RU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18EEEA11-46F5-45DD-B802-5F7D899F5F7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869089" y="1694116"/>
            <a:ext cx="8596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5.1.2.19 натурал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саннан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бөлшекті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азайтуды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2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9673" y="278990"/>
            <a:ext cx="5030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Ми</a:t>
            </a:r>
            <a:r>
              <a:rPr lang="ru-RU" sz="5400" i="1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ғ</a:t>
            </a:r>
            <a:r>
              <a:rPr lang="ru-RU" sz="540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а</a:t>
            </a:r>
            <a:r>
              <a:rPr lang="ru-RU" sz="5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шабуыл</a:t>
            </a:r>
            <a:endParaRPr lang="ru-RU" sz="540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Миға шабуыл стратегиясы | С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953" y="2040671"/>
            <a:ext cx="3018971" cy="28774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3033" y="1954112"/>
            <a:ext cx="9973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1. </a:t>
            </a:r>
            <a:r>
              <a:rPr lang="ru-RU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Натурал сан </a:t>
            </a:r>
            <a:r>
              <a:rPr lang="ru-RU" sz="2400" dirty="0" err="1" smtClean="0">
                <a:solidFill>
                  <a:srgbClr val="7030A0"/>
                </a:solidFill>
                <a:latin typeface="Segoe Print" panose="02000600000000000000" pitchFamily="2" charset="0"/>
              </a:rPr>
              <a:t>дегеніміз</a:t>
            </a:r>
            <a:r>
              <a:rPr lang="ru-RU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не?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2. </a:t>
            </a:r>
            <a:r>
              <a:rPr lang="ru-RU" sz="2400" dirty="0" err="1" smtClean="0">
                <a:solidFill>
                  <a:srgbClr val="7030A0"/>
                </a:solidFill>
                <a:latin typeface="Segoe Print" panose="02000600000000000000" pitchFamily="2" charset="0"/>
              </a:rPr>
              <a:t>Жай</a:t>
            </a:r>
            <a:r>
              <a:rPr lang="ru-RU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Segoe Print" panose="02000600000000000000" pitchFamily="2" charset="0"/>
              </a:rPr>
              <a:t>бөлшек</a:t>
            </a:r>
            <a:r>
              <a:rPr lang="ru-RU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Segoe Print" panose="02000600000000000000" pitchFamily="2" charset="0"/>
              </a:rPr>
              <a:t>дегеніміз</a:t>
            </a:r>
            <a:r>
              <a:rPr lang="ru-RU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не ?</a:t>
            </a:r>
            <a:endParaRPr lang="ru-RU" sz="2400" dirty="0" smtClean="0">
              <a:solidFill>
                <a:srgbClr val="7030A0"/>
              </a:solidFill>
              <a:latin typeface="Segoe Print" panose="020006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3. </a:t>
            </a:r>
            <a:r>
              <a:rPr lang="ru-RU" sz="2400" dirty="0" err="1" smtClean="0">
                <a:solidFill>
                  <a:srgbClr val="7030A0"/>
                </a:solidFill>
                <a:latin typeface="Segoe Print" panose="02000600000000000000" pitchFamily="2" charset="0"/>
              </a:rPr>
              <a:t>Бөлшектің</a:t>
            </a:r>
            <a:r>
              <a:rPr lang="ru-RU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Segoe Print" panose="02000600000000000000" pitchFamily="2" charset="0"/>
              </a:rPr>
              <a:t>қандай</a:t>
            </a:r>
            <a:r>
              <a:rPr lang="ru-RU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Segoe Print" panose="02000600000000000000" pitchFamily="2" charset="0"/>
              </a:rPr>
              <a:t>түрлері</a:t>
            </a:r>
            <a:r>
              <a:rPr lang="ru-RU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бар?</a:t>
            </a:r>
            <a:endParaRPr lang="ru-RU" sz="2400" dirty="0" smtClean="0">
              <a:solidFill>
                <a:srgbClr val="7030A0"/>
              </a:solidFill>
              <a:latin typeface="Segoe Print" panose="020006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4. </a:t>
            </a:r>
            <a:r>
              <a:rPr lang="ru-RU" sz="2400" dirty="0" err="1" smtClean="0">
                <a:solidFill>
                  <a:srgbClr val="7030A0"/>
                </a:solidFill>
                <a:latin typeface="Segoe Print" panose="02000600000000000000" pitchFamily="2" charset="0"/>
              </a:rPr>
              <a:t>Аралас</a:t>
            </a:r>
            <a:r>
              <a:rPr lang="ru-RU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сан </a:t>
            </a:r>
            <a:r>
              <a:rPr lang="ru-RU" sz="2400" dirty="0" err="1" smtClean="0">
                <a:solidFill>
                  <a:srgbClr val="7030A0"/>
                </a:solidFill>
                <a:latin typeface="Segoe Print" panose="02000600000000000000" pitchFamily="2" charset="0"/>
              </a:rPr>
              <a:t>дегенді</a:t>
            </a:r>
            <a:r>
              <a:rPr lang="ru-RU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Segoe Print" panose="02000600000000000000" pitchFamily="2" charset="0"/>
              </a:rPr>
              <a:t>қалай</a:t>
            </a:r>
            <a:r>
              <a:rPr lang="ru-RU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Segoe Print" panose="02000600000000000000" pitchFamily="2" charset="0"/>
              </a:rPr>
              <a:t>түсінесің</a:t>
            </a:r>
            <a:r>
              <a:rPr lang="ru-RU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?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kk-KZ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5. </a:t>
            </a:r>
            <a:r>
              <a:rPr lang="kk-KZ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..................................?</a:t>
            </a:r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4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888D7E6-131A-4AE4-87BD-2D18672D7C24}"/>
              </a:ext>
            </a:extLst>
          </p:cNvPr>
          <p:cNvSpPr txBox="1">
            <a:spLocks/>
          </p:cNvSpPr>
          <p:nvPr/>
        </p:nvSpPr>
        <p:spPr>
          <a:xfrm>
            <a:off x="1864655" y="278842"/>
            <a:ext cx="9968754" cy="1097947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І. Бөлімдері бірдей аралас сандарды қосу және азайту.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029455" y="1931976"/>
                <a:ext cx="9879858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– мысал. </a:t>
                </a:r>
                <a:r>
                  <a:rPr lang="kk-KZ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kk-KZ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kk-KZ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kk-K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kk-KZ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қосындысының мәнін табайық. </m:t>
                    </m:r>
                  </m:oMath>
                </a14:m>
                <a:endParaRPr lang="ru-RU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455" y="1931976"/>
                <a:ext cx="9879858" cy="791820"/>
              </a:xfrm>
              <a:prstGeom prst="rect">
                <a:avLst/>
              </a:prstGeom>
              <a:blipFill rotWithShape="0">
                <a:blip r:embed="rId2"/>
                <a:stretch>
                  <a:fillRect l="-1604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881799" y="3032071"/>
                <a:ext cx="6813232" cy="87921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k-KZ" sz="3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kk-KZ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kk-KZ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kk-KZ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3+1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sz="3600" dirty="0">
                        <a:solidFill>
                          <a:srgbClr val="002060"/>
                        </a:solidFill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36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ru-RU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ru-RU" sz="3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799" y="3032071"/>
                <a:ext cx="6813232" cy="879215"/>
              </a:xfrm>
              <a:prstGeom prst="rect">
                <a:avLst/>
              </a:prstGeom>
              <a:blipFill rotWithShape="0">
                <a:blip r:embed="rId3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2128815" y="4077939"/>
                <a:ext cx="10610835" cy="791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kk-KZ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мысал. </a:t>
                </a:r>
                <a:r>
                  <a:rPr lang="kk-KZ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kk-KZ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айырмасын</m:t>
                    </m:r>
                    <m:r>
                      <a:rPr lang="kk-KZ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ың мәнін табайық. </m:t>
                    </m:r>
                  </m:oMath>
                </a14:m>
                <a:endParaRPr lang="ru-RU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15" y="4077939"/>
                <a:ext cx="10610835" cy="791370"/>
              </a:xfrm>
              <a:prstGeom prst="rect">
                <a:avLst/>
              </a:prstGeom>
              <a:blipFill rotWithShape="0">
                <a:blip r:embed="rId4"/>
                <a:stretch>
                  <a:fillRect l="-1436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2881799" y="5202614"/>
                <a:ext cx="6536776" cy="88671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k-KZ" sz="3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7−2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3600" dirty="0">
                        <a:solidFill>
                          <a:srgbClr val="002060"/>
                        </a:solidFill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36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ru-RU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ru-RU" sz="3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799" y="5202614"/>
                <a:ext cx="6536776" cy="886718"/>
              </a:xfrm>
              <a:prstGeom prst="rect">
                <a:avLst/>
              </a:prstGeom>
              <a:blipFill rotWithShape="0">
                <a:blip r:embed="rId5"/>
                <a:stretch>
                  <a:fillRect b="-10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69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88D7E6-131A-4AE4-87BD-2D18672D7C24}"/>
              </a:ext>
            </a:extLst>
          </p:cNvPr>
          <p:cNvSpPr txBox="1">
            <a:spLocks/>
          </p:cNvSpPr>
          <p:nvPr/>
        </p:nvSpPr>
        <p:spPr>
          <a:xfrm>
            <a:off x="1786366" y="468742"/>
            <a:ext cx="9968754" cy="1097947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ІІ. Бөлімдері әртүрлі аралас сандарды қосу және азайту.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29455" y="1931976"/>
                <a:ext cx="9879858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– мысал. </a:t>
                </a:r>
                <a:r>
                  <a:rPr lang="kk-KZ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kk-KZ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kk-KZ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kk-KZ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kk-KZ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қосындысының мәнін табайық. </m:t>
                    </m:r>
                  </m:oMath>
                </a14:m>
                <a:endParaRPr lang="ru-RU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455" y="1931976"/>
                <a:ext cx="9879858" cy="791820"/>
              </a:xfrm>
              <a:prstGeom prst="rect">
                <a:avLst/>
              </a:prstGeom>
              <a:blipFill rotWithShape="0">
                <a:blip r:embed="rId2"/>
                <a:stretch>
                  <a:fillRect l="-1604" b="-1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602734" y="3075387"/>
                <a:ext cx="10152386" cy="88755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k-KZ" sz="3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kk-KZ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kk-KZ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∗4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kk-KZ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∗3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kk-KZ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ru-RU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kk-KZ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=6</m:t>
                    </m:r>
                    <m:f>
                      <m:fPr>
                        <m:ctrlP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ru-RU" sz="3600" dirty="0">
                        <a:solidFill>
                          <a:srgbClr val="002060"/>
                        </a:solidFill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36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f>
                      <m:fPr>
                        <m:ctrlPr>
                          <a:rPr lang="ru-RU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ru-RU" sz="3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734" y="3075387"/>
                <a:ext cx="10152386" cy="887551"/>
              </a:xfrm>
              <a:prstGeom prst="rect">
                <a:avLst/>
              </a:prstGeom>
              <a:blipFill rotWithShape="0">
                <a:blip r:embed="rId3"/>
                <a:stretch>
                  <a:fillRect b="-10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029455" y="4187030"/>
                <a:ext cx="10610835" cy="791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kk-KZ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мысал. </a:t>
                </a:r>
                <a:r>
                  <a:rPr lang="kk-KZ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ru-R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kk-KZ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айырмасын</m:t>
                    </m:r>
                    <m:r>
                      <a:rPr lang="kk-KZ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ың мәнін табайық. </m:t>
                    </m:r>
                  </m:oMath>
                </a14:m>
                <a:endParaRPr lang="ru-RU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455" y="4187030"/>
                <a:ext cx="10610835" cy="791370"/>
              </a:xfrm>
              <a:prstGeom prst="rect">
                <a:avLst/>
              </a:prstGeom>
              <a:blipFill rotWithShape="0">
                <a:blip r:embed="rId4"/>
                <a:stretch>
                  <a:fillRect l="-1493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602734" y="5186688"/>
                <a:ext cx="10467346" cy="88755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k-KZ" sz="3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kk-KZ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∗3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ru-RU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∗8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kk-KZ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ru-RU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21−16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ru-RU" sz="3600" dirty="0">
                        <a:solidFill>
                          <a:srgbClr val="002060"/>
                        </a:solidFill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36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ru-RU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ru-RU" sz="3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734" y="5186688"/>
                <a:ext cx="10467346" cy="887551"/>
              </a:xfrm>
              <a:prstGeom prst="rect">
                <a:avLst/>
              </a:prstGeom>
              <a:blipFill rotWithShape="0">
                <a:blip r:embed="rId5"/>
                <a:stretch>
                  <a:fillRect l="-1223" b="-1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47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88D7E6-131A-4AE4-87BD-2D18672D7C24}"/>
              </a:ext>
            </a:extLst>
          </p:cNvPr>
          <p:cNvSpPr txBox="1">
            <a:spLocks/>
          </p:cNvSpPr>
          <p:nvPr/>
        </p:nvSpPr>
        <p:spPr>
          <a:xfrm>
            <a:off x="1694550" y="1150316"/>
            <a:ext cx="9968754" cy="1097947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ІІІ. Натурал саннан аралас санды азайту.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60007" y="2522284"/>
                <a:ext cx="9879858" cy="79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– мысал. </a:t>
                </a:r>
                <a:r>
                  <a:rPr lang="kk-KZ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14:m>
                  <m:oMath xmlns:m="http://schemas.openxmlformats.org/officeDocument/2006/math">
                    <m:r>
                      <a:rPr lang="kk-KZ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kk-KZ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kk-KZ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kk-KZ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айырмасының мәнін табайық. </m:t>
                    </m:r>
                  </m:oMath>
                </a14:m>
                <a:endParaRPr lang="ru-RU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007" y="2522284"/>
                <a:ext cx="9879858" cy="792140"/>
              </a:xfrm>
              <a:prstGeom prst="rect">
                <a:avLst/>
              </a:prstGeom>
              <a:blipFill rotWithShape="0">
                <a:blip r:embed="rId2"/>
                <a:stretch>
                  <a:fillRect l="-1605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602734" y="3862466"/>
                <a:ext cx="10152386" cy="88716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k-KZ" sz="3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14:m>
                  <m:oMath xmlns:m="http://schemas.openxmlformats.org/officeDocument/2006/math">
                    <m:r>
                      <a:rPr lang="kk-KZ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kk-KZ" sz="3600" b="0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kk-KZ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kk-KZ" sz="3600" b="0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10−3</m:t>
                        </m:r>
                      </m:num>
                      <m:den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ru-RU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kk-KZ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ru-RU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ru-RU" sz="3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734" y="3862466"/>
                <a:ext cx="10152386" cy="887166"/>
              </a:xfrm>
              <a:prstGeom prst="rect">
                <a:avLst/>
              </a:prstGeom>
              <a:blipFill rotWithShape="0">
                <a:blip r:embed="rId3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17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479452" y="756714"/>
                <a:ext cx="9477196" cy="592925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k-KZ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№</a:t>
                </a:r>
                <a14:m>
                  <m:oMath xmlns:m="http://schemas.openxmlformats.org/officeDocument/2006/math">
                    <m:r>
                      <a:rPr lang="kk-KZ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kk-KZ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𝟓𝟑𝟔</m:t>
                    </m:r>
                    <m:r>
                      <a:rPr lang="kk-KZ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kk-KZ" sz="3600" b="1" i="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kk-KZ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+6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srgbClr val="002060"/>
                    </a:solidFill>
                  </a:rPr>
                  <a:t> ;            2) 6+</a:t>
                </a:r>
                <a14:m>
                  <m:oMath xmlns:m="http://schemas.openxmlformats.org/officeDocument/2006/math">
                    <m:r>
                      <a:rPr lang="kk-KZ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kk-KZ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srgbClr val="002060"/>
                    </a:solidFill>
                  </a:rPr>
                  <a:t>;               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kk-KZ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kk-KZ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3600" dirty="0">
                    <a:solidFill>
                      <a:srgbClr val="002060"/>
                    </a:solidFill>
                  </a:rPr>
                  <a:t> </a:t>
                </a:r>
                <a:r>
                  <a:rPr lang="ru-RU" sz="3600" dirty="0" smtClean="0">
                    <a:solidFill>
                      <a:srgbClr val="002060"/>
                    </a:solidFill>
                  </a:rPr>
                  <a:t>; 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ru-RU" sz="3600" dirty="0" smtClean="0">
                    <a:solidFill>
                      <a:srgbClr val="00206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kk-KZ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kk-KZ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kk-KZ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9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kk-KZ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3600" dirty="0">
                    <a:solidFill>
                      <a:srgbClr val="002060"/>
                    </a:solidFill>
                  </a:rPr>
                  <a:t> ; </a:t>
                </a:r>
                <a14:m>
                  <m:oMath xmlns:m="http://schemas.openxmlformats.org/officeDocument/2006/math">
                    <m:r>
                      <a:rPr lang="kk-KZ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     5</m:t>
                    </m:r>
                    <m:r>
                      <a:rPr lang="kk-KZ" sz="36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kk-KZ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7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kk-KZ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kk-KZ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kk-KZ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3600" dirty="0">
                    <a:solidFill>
                      <a:srgbClr val="002060"/>
                    </a:solidFill>
                  </a:rPr>
                  <a:t> ; </a:t>
                </a:r>
                <a:r>
                  <a:rPr lang="ru-RU" sz="3600" dirty="0" smtClean="0">
                    <a:solidFill>
                      <a:srgbClr val="002060"/>
                    </a:solidFill>
                  </a:rPr>
                  <a:t>         6</a:t>
                </a:r>
                <a14:m>
                  <m:oMath xmlns:m="http://schemas.openxmlformats.org/officeDocument/2006/math">
                    <m:r>
                      <a:rPr lang="kk-KZ" sz="36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kk-KZ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kk-KZ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600" dirty="0">
                    <a:solidFill>
                      <a:srgbClr val="002060"/>
                    </a:solidFill>
                  </a:rPr>
                  <a:t> ; </a:t>
                </a:r>
              </a:p>
              <a:p>
                <a:pPr algn="ctr"/>
                <a:r>
                  <a:rPr lang="kk-KZ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№</a:t>
                </a:r>
                <a14:m>
                  <m:oMath xmlns:m="http://schemas.openxmlformats.org/officeDocument/2006/math">
                    <m:r>
                      <a:rPr lang="kk-KZ" sz="3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kk-KZ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𝟓𝟑</m:t>
                    </m:r>
                    <m:r>
                      <a:rPr lang="kk-KZ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kk-KZ" sz="3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kk-KZ" sz="3600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kk-KZ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7−5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600" dirty="0">
                    <a:solidFill>
                      <a:srgbClr val="002060"/>
                    </a:solidFill>
                  </a:rPr>
                  <a:t> ;     </a:t>
                </a:r>
                <a:r>
                  <a:rPr lang="ru-RU" sz="3600" dirty="0" smtClean="0">
                    <a:solidFill>
                      <a:srgbClr val="002060"/>
                    </a:solidFill>
                  </a:rPr>
                  <a:t>       2</a:t>
                </a:r>
                <a:r>
                  <a:rPr lang="ru-RU" sz="3600" dirty="0">
                    <a:solidFill>
                      <a:srgbClr val="00206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kk-KZ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6−</m:t>
                    </m:r>
                    <m:r>
                      <a:rPr lang="kk-KZ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600" dirty="0">
                    <a:solidFill>
                      <a:srgbClr val="002060"/>
                    </a:solidFill>
                  </a:rPr>
                  <a:t>;    </a:t>
                </a:r>
                <a:r>
                  <a:rPr lang="ru-RU" sz="3600" dirty="0" smtClean="0">
                    <a:solidFill>
                      <a:srgbClr val="002060"/>
                    </a:solidFill>
                  </a:rPr>
                  <a:t>          </a:t>
                </a:r>
                <a:r>
                  <a:rPr lang="ru-RU" sz="3600" dirty="0">
                    <a:solidFill>
                      <a:srgbClr val="002060"/>
                    </a:solidFill>
                  </a:rPr>
                  <a:t>3) </a:t>
                </a:r>
                <a:r>
                  <a:rPr lang="ru-RU" sz="3600" dirty="0" smtClean="0">
                    <a:solidFill>
                      <a:srgbClr val="002060"/>
                    </a:solidFill>
                  </a:rPr>
                  <a:t>12 -</a:t>
                </a:r>
                <a14:m>
                  <m:oMath xmlns:m="http://schemas.openxmlformats.org/officeDocument/2006/math">
                    <m:r>
                      <a:rPr lang="kk-KZ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9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3600" dirty="0">
                    <a:solidFill>
                      <a:srgbClr val="002060"/>
                    </a:solidFill>
                  </a:rPr>
                  <a:t>  </a:t>
                </a:r>
                <a:r>
                  <a:rPr lang="ru-RU" sz="3600" dirty="0">
                    <a:solidFill>
                      <a:srgbClr val="002060"/>
                    </a:solidFill>
                  </a:rPr>
                  <a:t>;  </a:t>
                </a:r>
                <a:r>
                  <a:rPr lang="ru-RU" sz="3600" dirty="0" smtClean="0">
                    <a:solidFill>
                      <a:srgbClr val="002060"/>
                    </a:solidFill>
                  </a:rPr>
                  <a:t>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ru-RU" sz="3600" dirty="0" smtClean="0">
                    <a:solidFill>
                      <a:srgbClr val="00206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kk-KZ" sz="36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kk-KZ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11−6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600" dirty="0">
                    <a:solidFill>
                      <a:srgbClr val="002060"/>
                    </a:solidFill>
                  </a:rPr>
                  <a:t> ; </a:t>
                </a:r>
                <a14:m>
                  <m:oMath xmlns:m="http://schemas.openxmlformats.org/officeDocument/2006/math">
                    <m:r>
                      <a:rPr lang="kk-KZ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kk-KZ" sz="36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kk-KZ" sz="36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kk-KZ" sz="36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kk-KZ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8−</m:t>
                    </m:r>
                  </m:oMath>
                </a14:m>
                <a:r>
                  <a:rPr lang="ru-RU" sz="3600" dirty="0" smtClean="0">
                    <a:solidFill>
                      <a:srgbClr val="002060"/>
                    </a:solidFill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kk-KZ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3600" dirty="0">
                    <a:solidFill>
                      <a:srgbClr val="002060"/>
                    </a:solidFill>
                  </a:rPr>
                  <a:t> ; </a:t>
                </a:r>
                <a:r>
                  <a:rPr lang="ru-RU" sz="3600" dirty="0">
                    <a:solidFill>
                      <a:srgbClr val="002060"/>
                    </a:solidFill>
                  </a:rPr>
                  <a:t>  </a:t>
                </a:r>
                <a:r>
                  <a:rPr lang="ru-RU" sz="3600" dirty="0" smtClean="0">
                    <a:solidFill>
                      <a:srgbClr val="002060"/>
                    </a:solidFill>
                  </a:rPr>
                  <a:t>           6</a:t>
                </a:r>
                <a14:m>
                  <m:oMath xmlns:m="http://schemas.openxmlformats.org/officeDocument/2006/math">
                    <m:r>
                      <a:rPr lang="kk-KZ" sz="36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kk-KZ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kk-KZ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kk-KZ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ru-RU" sz="3600" dirty="0">
                    <a:solidFill>
                      <a:srgbClr val="002060"/>
                    </a:solidFill>
                  </a:rPr>
                  <a:t> ; </a:t>
                </a: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452" y="756714"/>
                <a:ext cx="9477196" cy="5929252"/>
              </a:xfrm>
              <a:prstGeom prst="rect">
                <a:avLst/>
              </a:prstGeom>
              <a:blipFill rotWithShape="0">
                <a:blip r:embed="rId2"/>
                <a:stretch>
                  <a:fillRect l="-1995" t="-1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888D7E6-131A-4AE4-87BD-2D18672D7C24}"/>
              </a:ext>
            </a:extLst>
          </p:cNvPr>
          <p:cNvSpPr txBox="1">
            <a:spLocks/>
          </p:cNvSpPr>
          <p:nvPr/>
        </p:nvSpPr>
        <p:spPr>
          <a:xfrm rot="21157044">
            <a:off x="1397401" y="296769"/>
            <a:ext cx="7306236" cy="919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b="1" dirty="0" smtClean="0">
                <a:ln w="12700" cmpd="sng">
                  <a:noFill/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 шығарайық...</a:t>
            </a:r>
            <a:endParaRPr lang="ru-RU" b="1" dirty="0">
              <a:ln w="12700" cmpd="sng">
                <a:noFill/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8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4991" y="200986"/>
            <a:ext cx="78941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Тізбек</a:t>
            </a:r>
            <a:r>
              <a:rPr lang="ru-RU" sz="72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реакциясы</a:t>
            </a:r>
            <a:r>
              <a:rPr lang="ru-RU" sz="72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ети математика картинки, стоковые фото Дети математика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26" y="1532419"/>
            <a:ext cx="7530015" cy="512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74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9870" y="2018211"/>
            <a:ext cx="951599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Білім</a:t>
            </a:r>
            <a:r>
              <a:rPr lang="ru-RU" sz="8000" b="1" i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8000" b="1" i="1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кімге</a:t>
            </a:r>
            <a:r>
              <a:rPr lang="ru-RU" sz="8000" b="1" i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8000" b="1" i="1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бұйырады</a:t>
            </a:r>
            <a:r>
              <a:rPr lang="ru-RU" sz="8000" b="1" i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?...</a:t>
            </a:r>
            <a:endParaRPr lang="ru-RU" sz="8000" b="1" i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85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183</Words>
  <Application>Microsoft Office PowerPoint</Application>
  <PresentationFormat>Широкоэкранный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Segoe Print</vt:lpstr>
      <vt:lpstr>Times New Roman</vt:lpstr>
      <vt:lpstr>Wingdings</vt:lpstr>
      <vt:lpstr>Office Theme</vt:lpstr>
      <vt:lpstr>Аралас сандарды қосу және азайту</vt:lpstr>
      <vt:lpstr>Сабақтың оқу мақсаттары 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t.aizhan3103@outlook.com</cp:lastModifiedBy>
  <cp:revision>22</cp:revision>
  <dcterms:created xsi:type="dcterms:W3CDTF">2021-07-20T13:02:37Z</dcterms:created>
  <dcterms:modified xsi:type="dcterms:W3CDTF">2021-11-21T19:17:07Z</dcterms:modified>
</cp:coreProperties>
</file>