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8" r:id="rId6"/>
    <p:sldId id="258" r:id="rId7"/>
    <p:sldId id="259" r:id="rId8"/>
    <p:sldId id="277" r:id="rId9"/>
    <p:sldId id="281" r:id="rId10"/>
    <p:sldId id="274" r:id="rId11"/>
    <p:sldId id="275" r:id="rId12"/>
    <p:sldId id="260" r:id="rId13"/>
    <p:sldId id="279" r:id="rId14"/>
    <p:sldId id="278" r:id="rId15"/>
    <p:sldId id="261" r:id="rId16"/>
    <p:sldId id="264" r:id="rId17"/>
    <p:sldId id="269" r:id="rId18"/>
    <p:sldId id="280" r:id="rId19"/>
    <p:sldId id="272" r:id="rId20"/>
    <p:sldId id="273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404040"/>
    <a:srgbClr val="7030A0"/>
    <a:srgbClr val="00B0F0"/>
    <a:srgbClr val="37C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88415" autoAdjust="0"/>
  </p:normalViewPr>
  <p:slideViewPr>
    <p:cSldViewPr snapToGrid="0" showGuides="1">
      <p:cViewPr varScale="1">
        <p:scale>
          <a:sx n="74" d="100"/>
          <a:sy n="74" d="100"/>
        </p:scale>
        <p:origin x="-10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100" d="100"/>
          <a:sy n="100" d="100"/>
        </p:scale>
        <p:origin x="276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29AFB-9424-4377-ADC6-1C2F7852D550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37879C21-4EBE-467B-9435-94C4CB02ADFF}">
      <dgm:prSet phldrT="[Текст]"/>
      <dgm:spPr/>
      <dgm:t>
        <a:bodyPr/>
        <a:lstStyle/>
        <a:p>
          <a:r>
            <a:rPr lang="ru-RU" dirty="0" err="1" smtClean="0"/>
            <a:t>Қылмыстық қауымдастық.</a:t>
          </a:r>
          <a:endParaRPr lang="ru-RU" dirty="0" smtClean="0"/>
        </a:p>
        <a:p>
          <a:r>
            <a:rPr lang="ru-RU" dirty="0" smtClean="0"/>
            <a:t>Мафия.</a:t>
          </a:r>
          <a:endParaRPr lang="ru-RU" dirty="0"/>
        </a:p>
      </dgm:t>
    </dgm:pt>
    <dgm:pt modelId="{A7B99A19-089E-4BCA-BC0D-E1223FDF80A3}" type="parTrans" cxnId="{B553983D-E58A-4BB4-89B0-C8EE0F192EA6}">
      <dgm:prSet/>
      <dgm:spPr/>
      <dgm:t>
        <a:bodyPr/>
        <a:lstStyle/>
        <a:p>
          <a:endParaRPr lang="ru-RU"/>
        </a:p>
      </dgm:t>
    </dgm:pt>
    <dgm:pt modelId="{ABB76E46-8219-47DA-9149-8A7432AE0F42}" type="sibTrans" cxnId="{B553983D-E58A-4BB4-89B0-C8EE0F192EA6}">
      <dgm:prSet/>
      <dgm:spPr/>
      <dgm:t>
        <a:bodyPr/>
        <a:lstStyle/>
        <a:p>
          <a:endParaRPr lang="ru-RU"/>
        </a:p>
      </dgm:t>
    </dgm:pt>
    <dgm:pt modelId="{E59FBFAD-557F-47A1-BEA2-42141A422EBB}">
      <dgm:prSet phldrT="[Текст]"/>
      <dgm:spPr/>
      <dgm:t>
        <a:bodyPr/>
        <a:lstStyle/>
        <a:p>
          <a:r>
            <a:rPr lang="ru-RU" dirty="0" err="1" smtClean="0"/>
            <a:t>Ұйымдасқан қылмыстық топтама</a:t>
          </a:r>
          <a:r>
            <a:rPr lang="ru-RU" dirty="0" smtClean="0"/>
            <a:t>.</a:t>
          </a:r>
        </a:p>
        <a:p>
          <a:r>
            <a:rPr lang="ru-RU" dirty="0" err="1" smtClean="0"/>
            <a:t>Бандиттік</a:t>
          </a:r>
          <a:r>
            <a:rPr lang="ru-RU" dirty="0" smtClean="0"/>
            <a:t> </a:t>
          </a:r>
          <a:r>
            <a:rPr lang="ru-RU" dirty="0" err="1" smtClean="0"/>
            <a:t>қалыптасу.</a:t>
          </a:r>
          <a:endParaRPr lang="ru-RU" dirty="0"/>
        </a:p>
      </dgm:t>
    </dgm:pt>
    <dgm:pt modelId="{5668BB6A-BE2A-43CF-90A4-2A38F8BA9222}" type="parTrans" cxnId="{35458B58-1982-4D6E-BBE0-E9B58920AC34}">
      <dgm:prSet/>
      <dgm:spPr/>
      <dgm:t>
        <a:bodyPr/>
        <a:lstStyle/>
        <a:p>
          <a:endParaRPr lang="ru-RU"/>
        </a:p>
      </dgm:t>
    </dgm:pt>
    <dgm:pt modelId="{D7BD6239-BCC8-4888-A627-7289EB78D6ED}" type="sibTrans" cxnId="{35458B58-1982-4D6E-BBE0-E9B58920AC34}">
      <dgm:prSet/>
      <dgm:spPr/>
      <dgm:t>
        <a:bodyPr/>
        <a:lstStyle/>
        <a:p>
          <a:endParaRPr lang="ru-RU"/>
        </a:p>
      </dgm:t>
    </dgm:pt>
    <dgm:pt modelId="{C10EDB5E-3FBD-458A-880C-E21081414D87}">
      <dgm:prSet phldrT="[Текст]"/>
      <dgm:spPr/>
      <dgm:t>
        <a:bodyPr/>
        <a:lstStyle/>
        <a:p>
          <a:r>
            <a:rPr lang="ru-RU" dirty="0" err="1" smtClean="0"/>
            <a:t>Қарапайым ұйымдасқан </a:t>
          </a:r>
          <a:r>
            <a:rPr lang="ru-RU" dirty="0" smtClean="0"/>
            <a:t>топ.</a:t>
          </a:r>
        </a:p>
        <a:p>
          <a:r>
            <a:rPr lang="ru-RU" dirty="0" err="1" smtClean="0"/>
            <a:t>Қиын ұйымдасқан </a:t>
          </a:r>
          <a:r>
            <a:rPr lang="ru-RU" dirty="0" smtClean="0"/>
            <a:t>топ.</a:t>
          </a:r>
          <a:endParaRPr lang="ru-RU" dirty="0"/>
        </a:p>
      </dgm:t>
    </dgm:pt>
    <dgm:pt modelId="{D169ED06-9839-4DEA-9FEE-847DD270FEFA}" type="parTrans" cxnId="{C2E283F5-FEF7-4DD7-A813-E1C84ED1063F}">
      <dgm:prSet/>
      <dgm:spPr/>
      <dgm:t>
        <a:bodyPr/>
        <a:lstStyle/>
        <a:p>
          <a:endParaRPr lang="ru-RU"/>
        </a:p>
      </dgm:t>
    </dgm:pt>
    <dgm:pt modelId="{1519B7C0-5FEF-42B6-BEF6-A59171D07454}" type="sibTrans" cxnId="{C2E283F5-FEF7-4DD7-A813-E1C84ED1063F}">
      <dgm:prSet/>
      <dgm:spPr/>
      <dgm:t>
        <a:bodyPr/>
        <a:lstStyle/>
        <a:p>
          <a:endParaRPr lang="ru-RU"/>
        </a:p>
      </dgm:t>
    </dgm:pt>
    <dgm:pt modelId="{55C94C5C-90D0-44EB-A133-D2B49DCE308C}" type="pres">
      <dgm:prSet presAssocID="{A1B29AFB-9424-4377-ADC6-1C2F7852D550}" presName="compositeShape" presStyleCnt="0">
        <dgm:presLayoutVars>
          <dgm:dir/>
          <dgm:resizeHandles/>
        </dgm:presLayoutVars>
      </dgm:prSet>
      <dgm:spPr/>
    </dgm:pt>
    <dgm:pt modelId="{6E7E66E4-2228-46F5-9506-AFB216A4E4B1}" type="pres">
      <dgm:prSet presAssocID="{A1B29AFB-9424-4377-ADC6-1C2F7852D550}" presName="pyramid" presStyleLbl="node1" presStyleIdx="0" presStyleCnt="1"/>
      <dgm:spPr/>
    </dgm:pt>
    <dgm:pt modelId="{556556DF-4091-4B20-8A16-AB55C3805B86}" type="pres">
      <dgm:prSet presAssocID="{A1B29AFB-9424-4377-ADC6-1C2F7852D550}" presName="theList" presStyleCnt="0"/>
      <dgm:spPr/>
    </dgm:pt>
    <dgm:pt modelId="{8098B206-93B8-47A7-AB28-21A2A86BA1F7}" type="pres">
      <dgm:prSet presAssocID="{37879C21-4EBE-467B-9435-94C4CB02ADF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B28DA-46FE-4365-BCC8-AB788FFCB755}" type="pres">
      <dgm:prSet presAssocID="{37879C21-4EBE-467B-9435-94C4CB02ADFF}" presName="aSpace" presStyleCnt="0"/>
      <dgm:spPr/>
    </dgm:pt>
    <dgm:pt modelId="{C8C2B070-1045-4916-AC05-5A6F1549231D}" type="pres">
      <dgm:prSet presAssocID="{E59FBFAD-557F-47A1-BEA2-42141A422EB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12F32-48BA-4017-9A1A-B7B3B9C4D430}" type="pres">
      <dgm:prSet presAssocID="{E59FBFAD-557F-47A1-BEA2-42141A422EBB}" presName="aSpace" presStyleCnt="0"/>
      <dgm:spPr/>
    </dgm:pt>
    <dgm:pt modelId="{0F1675AD-4970-4F72-A494-BACF8B04901E}" type="pres">
      <dgm:prSet presAssocID="{C10EDB5E-3FBD-458A-880C-E21081414D8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9E445-A0BE-42A3-A08A-FF9B0F63C06B}" type="pres">
      <dgm:prSet presAssocID="{C10EDB5E-3FBD-458A-880C-E21081414D87}" presName="aSpace" presStyleCnt="0"/>
      <dgm:spPr/>
    </dgm:pt>
  </dgm:ptLst>
  <dgm:cxnLst>
    <dgm:cxn modelId="{35458B58-1982-4D6E-BBE0-E9B58920AC34}" srcId="{A1B29AFB-9424-4377-ADC6-1C2F7852D550}" destId="{E59FBFAD-557F-47A1-BEA2-42141A422EBB}" srcOrd="1" destOrd="0" parTransId="{5668BB6A-BE2A-43CF-90A4-2A38F8BA9222}" sibTransId="{D7BD6239-BCC8-4888-A627-7289EB78D6ED}"/>
    <dgm:cxn modelId="{B553983D-E58A-4BB4-89B0-C8EE0F192EA6}" srcId="{A1B29AFB-9424-4377-ADC6-1C2F7852D550}" destId="{37879C21-4EBE-467B-9435-94C4CB02ADFF}" srcOrd="0" destOrd="0" parTransId="{A7B99A19-089E-4BCA-BC0D-E1223FDF80A3}" sibTransId="{ABB76E46-8219-47DA-9149-8A7432AE0F42}"/>
    <dgm:cxn modelId="{64E1BFBB-150D-455E-9176-9F080040A5F7}" type="presOf" srcId="{A1B29AFB-9424-4377-ADC6-1C2F7852D550}" destId="{55C94C5C-90D0-44EB-A133-D2B49DCE308C}" srcOrd="0" destOrd="0" presId="urn:microsoft.com/office/officeart/2005/8/layout/pyramid2"/>
    <dgm:cxn modelId="{34C13322-A695-492F-AFEC-9959C9DBC7FB}" type="presOf" srcId="{C10EDB5E-3FBD-458A-880C-E21081414D87}" destId="{0F1675AD-4970-4F72-A494-BACF8B04901E}" srcOrd="0" destOrd="0" presId="urn:microsoft.com/office/officeart/2005/8/layout/pyramid2"/>
    <dgm:cxn modelId="{99BCD6F4-BB52-4F12-8814-4CAD97FD9748}" type="presOf" srcId="{37879C21-4EBE-467B-9435-94C4CB02ADFF}" destId="{8098B206-93B8-47A7-AB28-21A2A86BA1F7}" srcOrd="0" destOrd="0" presId="urn:microsoft.com/office/officeart/2005/8/layout/pyramid2"/>
    <dgm:cxn modelId="{58A982AB-048C-4FDE-B281-D71785566EEC}" type="presOf" srcId="{E59FBFAD-557F-47A1-BEA2-42141A422EBB}" destId="{C8C2B070-1045-4916-AC05-5A6F1549231D}" srcOrd="0" destOrd="0" presId="urn:microsoft.com/office/officeart/2005/8/layout/pyramid2"/>
    <dgm:cxn modelId="{C2E283F5-FEF7-4DD7-A813-E1C84ED1063F}" srcId="{A1B29AFB-9424-4377-ADC6-1C2F7852D550}" destId="{C10EDB5E-3FBD-458A-880C-E21081414D87}" srcOrd="2" destOrd="0" parTransId="{D169ED06-9839-4DEA-9FEE-847DD270FEFA}" sibTransId="{1519B7C0-5FEF-42B6-BEF6-A59171D07454}"/>
    <dgm:cxn modelId="{F29B50E5-CC8E-4828-9EBB-F06444D1EDA4}" type="presParOf" srcId="{55C94C5C-90D0-44EB-A133-D2B49DCE308C}" destId="{6E7E66E4-2228-46F5-9506-AFB216A4E4B1}" srcOrd="0" destOrd="0" presId="urn:microsoft.com/office/officeart/2005/8/layout/pyramid2"/>
    <dgm:cxn modelId="{FB4FA6CB-7E2B-413B-9851-F65E8093B285}" type="presParOf" srcId="{55C94C5C-90D0-44EB-A133-D2B49DCE308C}" destId="{556556DF-4091-4B20-8A16-AB55C3805B86}" srcOrd="1" destOrd="0" presId="urn:microsoft.com/office/officeart/2005/8/layout/pyramid2"/>
    <dgm:cxn modelId="{6873E76F-9072-4CD7-BC1E-E15252EF9A5C}" type="presParOf" srcId="{556556DF-4091-4B20-8A16-AB55C3805B86}" destId="{8098B206-93B8-47A7-AB28-21A2A86BA1F7}" srcOrd="0" destOrd="0" presId="urn:microsoft.com/office/officeart/2005/8/layout/pyramid2"/>
    <dgm:cxn modelId="{85651580-19AE-4B54-A768-4D4CBD81DFC8}" type="presParOf" srcId="{556556DF-4091-4B20-8A16-AB55C3805B86}" destId="{539B28DA-46FE-4365-BCC8-AB788FFCB755}" srcOrd="1" destOrd="0" presId="urn:microsoft.com/office/officeart/2005/8/layout/pyramid2"/>
    <dgm:cxn modelId="{9F384E84-F45A-4FA3-BC1F-D660DD7A43A4}" type="presParOf" srcId="{556556DF-4091-4B20-8A16-AB55C3805B86}" destId="{C8C2B070-1045-4916-AC05-5A6F1549231D}" srcOrd="2" destOrd="0" presId="urn:microsoft.com/office/officeart/2005/8/layout/pyramid2"/>
    <dgm:cxn modelId="{11951D83-FA81-4DDF-9899-A1109AA4DD56}" type="presParOf" srcId="{556556DF-4091-4B20-8A16-AB55C3805B86}" destId="{EB112F32-48BA-4017-9A1A-B7B3B9C4D430}" srcOrd="3" destOrd="0" presId="urn:microsoft.com/office/officeart/2005/8/layout/pyramid2"/>
    <dgm:cxn modelId="{B01C0CC1-FF24-4357-A1AD-E6C51B3A50B4}" type="presParOf" srcId="{556556DF-4091-4B20-8A16-AB55C3805B86}" destId="{0F1675AD-4970-4F72-A494-BACF8B04901E}" srcOrd="4" destOrd="0" presId="urn:microsoft.com/office/officeart/2005/8/layout/pyramid2"/>
    <dgm:cxn modelId="{63865E6D-CC61-4CA1-892C-C477EC6E4936}" type="presParOf" srcId="{556556DF-4091-4B20-8A16-AB55C3805B86}" destId="{8CF9E445-A0BE-42A3-A08A-FF9B0F63C0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CFD24-727F-43DC-A9E5-FBEFE9D58DA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9DF2077-048D-4276-81D6-07F8E1A99D9F}">
      <dgm:prSet phldrT="[Текст]" custT="1"/>
      <dgm:spPr/>
      <dgm:t>
        <a:bodyPr/>
        <a:lstStyle/>
        <a:p>
          <a:r>
            <a:rPr lang="ru-RU" sz="2800" b="0" i="0" dirty="0" err="1" smtClean="0">
              <a:latin typeface="Times New Roman" pitchFamily="18" charset="0"/>
              <a:cs typeface="Times New Roman" pitchFamily="18" charset="0"/>
            </a:rPr>
            <a:t>қылмыс істеу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 smtClean="0">
              <a:latin typeface="Times New Roman" pitchFamily="18" charset="0"/>
              <a:cs typeface="Times New Roman" pitchFamily="18" charset="0"/>
            </a:rPr>
            <a:t>жөнінде күні бұрын, яғни қылмысты істегенге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 smtClean="0">
              <a:latin typeface="Times New Roman" pitchFamily="18" charset="0"/>
              <a:cs typeface="Times New Roman" pitchFamily="18" charset="0"/>
            </a:rPr>
            <a:t>өзара келіседі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EE572CE-2DEF-4C17-BAFA-87FCE104D58B}" type="parTrans" cxnId="{BB48EAC4-D684-4358-899E-E0E8EC4E7CF9}">
      <dgm:prSet/>
      <dgm:spPr/>
      <dgm:t>
        <a:bodyPr/>
        <a:lstStyle/>
        <a:p>
          <a:endParaRPr lang="ru-RU"/>
        </a:p>
      </dgm:t>
    </dgm:pt>
    <dgm:pt modelId="{BEDE85B8-1019-4203-88DB-A5C3A186ED37}" type="sibTrans" cxnId="{BB48EAC4-D684-4358-899E-E0E8EC4E7CF9}">
      <dgm:prSet/>
      <dgm:spPr/>
      <dgm:t>
        <a:bodyPr/>
        <a:lstStyle/>
        <a:p>
          <a:endParaRPr lang="ru-RU"/>
        </a:p>
      </dgm:t>
    </dgm:pt>
    <dgm:pt modelId="{6A9E679D-2C8E-487D-A45D-75D3BEAF1CBC}">
      <dgm:prSet phldrT="[Текст]" custT="1"/>
      <dgm:spPr/>
      <dgm:t>
        <a:bodyPr/>
        <a:lstStyle/>
        <a:p>
          <a:r>
            <a:rPr lang="ru-RU" sz="3200" b="0" i="0" dirty="0" err="1" smtClean="0">
              <a:latin typeface="Times New Roman" pitchFamily="18" charset="0"/>
              <a:cs typeface="Times New Roman" pitchFamily="18" charset="0"/>
            </a:rPr>
            <a:t>қылмыс істеудің жоспарын</a:t>
          </a:r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 smtClean="0">
              <a:latin typeface="Times New Roman" pitchFamily="18" charset="0"/>
              <a:cs typeface="Times New Roman" pitchFamily="18" charset="0"/>
            </a:rPr>
            <a:t>құрады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FE8A61D-A3B5-46EE-94FE-A62F54D96A17}" type="parTrans" cxnId="{685BB477-E283-4744-BC78-94643DC575D4}">
      <dgm:prSet/>
      <dgm:spPr/>
      <dgm:t>
        <a:bodyPr/>
        <a:lstStyle/>
        <a:p>
          <a:endParaRPr lang="ru-RU"/>
        </a:p>
      </dgm:t>
    </dgm:pt>
    <dgm:pt modelId="{2EA05FD7-2AD0-4ED8-99F7-AB29821CEAC5}" type="sibTrans" cxnId="{685BB477-E283-4744-BC78-94643DC575D4}">
      <dgm:prSet/>
      <dgm:spPr/>
      <dgm:t>
        <a:bodyPr/>
        <a:lstStyle/>
        <a:p>
          <a:endParaRPr lang="ru-RU"/>
        </a:p>
      </dgm:t>
    </dgm:pt>
    <dgm:pt modelId="{763E0F54-FDBD-4BD2-9B77-D80EE709E663}">
      <dgm:prSet phldrT="[Текст]" custT="1"/>
      <dgm:spPr/>
      <dgm:t>
        <a:bodyPr/>
        <a:lstStyle/>
        <a:p>
          <a:r>
            <a:rPr lang="ru-RU" sz="2800" b="0" i="0" dirty="0" err="1" smtClean="0">
              <a:latin typeface="Times New Roman" pitchFamily="18" charset="0"/>
              <a:cs typeface="Times New Roman" pitchFamily="18" charset="0"/>
            </a:rPr>
            <a:t>қылмысқа қатысушылардың өзара ролін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 smtClean="0">
              <a:latin typeface="Times New Roman" pitchFamily="18" charset="0"/>
              <a:cs typeface="Times New Roman" pitchFamily="18" charset="0"/>
            </a:rPr>
            <a:t>белгілейді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EA3F920-7B1F-4159-8586-9DEAB7B79D86}" type="parTrans" cxnId="{E4F8BAEF-16A9-4B89-A8D0-E70AF05D31DA}">
      <dgm:prSet/>
      <dgm:spPr/>
      <dgm:t>
        <a:bodyPr/>
        <a:lstStyle/>
        <a:p>
          <a:endParaRPr lang="ru-RU"/>
        </a:p>
      </dgm:t>
    </dgm:pt>
    <dgm:pt modelId="{9AF1A77E-C967-4DE1-B391-D0E4EFFE11A5}" type="sibTrans" cxnId="{E4F8BAEF-16A9-4B89-A8D0-E70AF05D31DA}">
      <dgm:prSet/>
      <dgm:spPr/>
      <dgm:t>
        <a:bodyPr/>
        <a:lstStyle/>
        <a:p>
          <a:endParaRPr lang="ru-RU"/>
        </a:p>
      </dgm:t>
    </dgm:pt>
    <dgm:pt modelId="{DC4D9AB3-19D3-420B-87C6-0D2009288B20}">
      <dgm:prSet phldrT="[Текст]" custT="1"/>
      <dgm:spPr/>
      <dgm:t>
        <a:bodyPr/>
        <a:lstStyle/>
        <a:p>
          <a:r>
            <a:rPr lang="kk-KZ" sz="3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Қылмыс жасалып болған соң ТАРАП КЕТЕДІ</a:t>
          </a:r>
          <a:endParaRPr lang="ru-RU" sz="3200" b="1" i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26F93E-6114-46A7-877D-C747D546D7AA}" type="parTrans" cxnId="{BBD13B35-5BFD-47C4-AB27-13E973D55144}">
      <dgm:prSet/>
      <dgm:spPr/>
      <dgm:t>
        <a:bodyPr/>
        <a:lstStyle/>
        <a:p>
          <a:endParaRPr lang="ru-RU"/>
        </a:p>
      </dgm:t>
    </dgm:pt>
    <dgm:pt modelId="{C4EC113B-8C1A-4461-8429-C75268E0A401}" type="sibTrans" cxnId="{BBD13B35-5BFD-47C4-AB27-13E973D55144}">
      <dgm:prSet/>
      <dgm:spPr/>
      <dgm:t>
        <a:bodyPr/>
        <a:lstStyle/>
        <a:p>
          <a:endParaRPr lang="ru-RU"/>
        </a:p>
      </dgm:t>
    </dgm:pt>
    <dgm:pt modelId="{3B63AFB2-BB66-4FED-B087-49D94F0ED846}" type="pres">
      <dgm:prSet presAssocID="{639CFD24-727F-43DC-A9E5-FBEFE9D58D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201FA-5A72-4B7D-8A2F-E23348EC3D7E}" type="pres">
      <dgm:prSet presAssocID="{79DF2077-048D-4276-81D6-07F8E1A99D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57032-BC23-4FFD-80AF-B83C15179CA6}" type="pres">
      <dgm:prSet presAssocID="{BEDE85B8-1019-4203-88DB-A5C3A186ED37}" presName="sibTrans" presStyleCnt="0"/>
      <dgm:spPr/>
    </dgm:pt>
    <dgm:pt modelId="{3532E94B-680B-4327-B517-2E240B9003BE}" type="pres">
      <dgm:prSet presAssocID="{6A9E679D-2C8E-487D-A45D-75D3BEAF1C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05CA2-1782-4F2E-B1F1-C0D5DCA01F5C}" type="pres">
      <dgm:prSet presAssocID="{2EA05FD7-2AD0-4ED8-99F7-AB29821CEAC5}" presName="sibTrans" presStyleCnt="0"/>
      <dgm:spPr/>
    </dgm:pt>
    <dgm:pt modelId="{3DC27DAA-F496-4F5B-A996-351FF5ED72A4}" type="pres">
      <dgm:prSet presAssocID="{763E0F54-FDBD-4BD2-9B77-D80EE709E6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B283E-392D-4D2A-AADB-29B8C0A62C18}" type="pres">
      <dgm:prSet presAssocID="{9AF1A77E-C967-4DE1-B391-D0E4EFFE11A5}" presName="sibTrans" presStyleCnt="0"/>
      <dgm:spPr/>
    </dgm:pt>
    <dgm:pt modelId="{168BA4A8-CBCB-4F75-8015-A4CF7F2CD736}" type="pres">
      <dgm:prSet presAssocID="{DC4D9AB3-19D3-420B-87C6-0D2009288B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AE152-6652-463F-85E8-302B12F4F585}" type="presOf" srcId="{639CFD24-727F-43DC-A9E5-FBEFE9D58DA2}" destId="{3B63AFB2-BB66-4FED-B087-49D94F0ED846}" srcOrd="0" destOrd="0" presId="urn:microsoft.com/office/officeart/2005/8/layout/default"/>
    <dgm:cxn modelId="{46677568-1E28-4047-8675-C7AA07F70A31}" type="presOf" srcId="{DC4D9AB3-19D3-420B-87C6-0D2009288B20}" destId="{168BA4A8-CBCB-4F75-8015-A4CF7F2CD736}" srcOrd="0" destOrd="0" presId="urn:microsoft.com/office/officeart/2005/8/layout/default"/>
    <dgm:cxn modelId="{BBD13B35-5BFD-47C4-AB27-13E973D55144}" srcId="{639CFD24-727F-43DC-A9E5-FBEFE9D58DA2}" destId="{DC4D9AB3-19D3-420B-87C6-0D2009288B20}" srcOrd="3" destOrd="0" parTransId="{F126F93E-6114-46A7-877D-C747D546D7AA}" sibTransId="{C4EC113B-8C1A-4461-8429-C75268E0A401}"/>
    <dgm:cxn modelId="{466FA72D-CBC3-459B-8BE8-8FA53310DC63}" type="presOf" srcId="{763E0F54-FDBD-4BD2-9B77-D80EE709E663}" destId="{3DC27DAA-F496-4F5B-A996-351FF5ED72A4}" srcOrd="0" destOrd="0" presId="urn:microsoft.com/office/officeart/2005/8/layout/default"/>
    <dgm:cxn modelId="{E4F8BAEF-16A9-4B89-A8D0-E70AF05D31DA}" srcId="{639CFD24-727F-43DC-A9E5-FBEFE9D58DA2}" destId="{763E0F54-FDBD-4BD2-9B77-D80EE709E663}" srcOrd="2" destOrd="0" parTransId="{4EA3F920-7B1F-4159-8586-9DEAB7B79D86}" sibTransId="{9AF1A77E-C967-4DE1-B391-D0E4EFFE11A5}"/>
    <dgm:cxn modelId="{685BB477-E283-4744-BC78-94643DC575D4}" srcId="{639CFD24-727F-43DC-A9E5-FBEFE9D58DA2}" destId="{6A9E679D-2C8E-487D-A45D-75D3BEAF1CBC}" srcOrd="1" destOrd="0" parTransId="{3FE8A61D-A3B5-46EE-94FE-A62F54D96A17}" sibTransId="{2EA05FD7-2AD0-4ED8-99F7-AB29821CEAC5}"/>
    <dgm:cxn modelId="{53F119C2-CDBD-4740-8799-46D79A9033AC}" type="presOf" srcId="{79DF2077-048D-4276-81D6-07F8E1A99D9F}" destId="{BE5201FA-5A72-4B7D-8A2F-E23348EC3D7E}" srcOrd="0" destOrd="0" presId="urn:microsoft.com/office/officeart/2005/8/layout/default"/>
    <dgm:cxn modelId="{BB48EAC4-D684-4358-899E-E0E8EC4E7CF9}" srcId="{639CFD24-727F-43DC-A9E5-FBEFE9D58DA2}" destId="{79DF2077-048D-4276-81D6-07F8E1A99D9F}" srcOrd="0" destOrd="0" parTransId="{8EE572CE-2DEF-4C17-BAFA-87FCE104D58B}" sibTransId="{BEDE85B8-1019-4203-88DB-A5C3A186ED37}"/>
    <dgm:cxn modelId="{742EB150-C31E-4A53-836C-54F30F7A0000}" type="presOf" srcId="{6A9E679D-2C8E-487D-A45D-75D3BEAF1CBC}" destId="{3532E94B-680B-4327-B517-2E240B9003BE}" srcOrd="0" destOrd="0" presId="urn:microsoft.com/office/officeart/2005/8/layout/default"/>
    <dgm:cxn modelId="{3AEDEB97-9107-416D-955A-B4424FEEB683}" type="presParOf" srcId="{3B63AFB2-BB66-4FED-B087-49D94F0ED846}" destId="{BE5201FA-5A72-4B7D-8A2F-E23348EC3D7E}" srcOrd="0" destOrd="0" presId="urn:microsoft.com/office/officeart/2005/8/layout/default"/>
    <dgm:cxn modelId="{5BAD4BD3-35BF-4EDE-9EFE-FC768FACD2F2}" type="presParOf" srcId="{3B63AFB2-BB66-4FED-B087-49D94F0ED846}" destId="{5DF57032-BC23-4FFD-80AF-B83C15179CA6}" srcOrd="1" destOrd="0" presId="urn:microsoft.com/office/officeart/2005/8/layout/default"/>
    <dgm:cxn modelId="{C8C56DBC-03B1-49B0-912C-40AAAC5F9096}" type="presParOf" srcId="{3B63AFB2-BB66-4FED-B087-49D94F0ED846}" destId="{3532E94B-680B-4327-B517-2E240B9003BE}" srcOrd="2" destOrd="0" presId="urn:microsoft.com/office/officeart/2005/8/layout/default"/>
    <dgm:cxn modelId="{F36497E5-7890-40CF-8453-3C2CFD5433CB}" type="presParOf" srcId="{3B63AFB2-BB66-4FED-B087-49D94F0ED846}" destId="{87A05CA2-1782-4F2E-B1F1-C0D5DCA01F5C}" srcOrd="3" destOrd="0" presId="urn:microsoft.com/office/officeart/2005/8/layout/default"/>
    <dgm:cxn modelId="{5E6B1EAC-B653-4891-BA79-1048FAAA7688}" type="presParOf" srcId="{3B63AFB2-BB66-4FED-B087-49D94F0ED846}" destId="{3DC27DAA-F496-4F5B-A996-351FF5ED72A4}" srcOrd="4" destOrd="0" presId="urn:microsoft.com/office/officeart/2005/8/layout/default"/>
    <dgm:cxn modelId="{CC5E7B92-D776-416B-A2EE-A170B8B36F3A}" type="presParOf" srcId="{3B63AFB2-BB66-4FED-B087-49D94F0ED846}" destId="{EF5B283E-392D-4D2A-AADB-29B8C0A62C18}" srcOrd="5" destOrd="0" presId="urn:microsoft.com/office/officeart/2005/8/layout/default"/>
    <dgm:cxn modelId="{1D6666C3-729F-43C1-BCC1-6C9DE95A7838}" type="presParOf" srcId="{3B63AFB2-BB66-4FED-B087-49D94F0ED846}" destId="{168BA4A8-CBCB-4F75-8015-A4CF7F2CD73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8B421-19DD-43D5-B73B-24F0418B416A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12C574B-2C47-4F3E-BB90-FEDF45724A01}">
      <dgm:prSet phldrT="[Текст]"/>
      <dgm:spPr/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өмір сүру деңгейінің төмендеуі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13F081E-B7F3-4D65-9937-9034F2CC94D8}" type="parTrans" cxnId="{80274119-DCA8-47A8-BC24-E56F36118A2B}">
      <dgm:prSet/>
      <dgm:spPr/>
      <dgm:t>
        <a:bodyPr/>
        <a:lstStyle/>
        <a:p>
          <a:endParaRPr lang="ru-RU"/>
        </a:p>
      </dgm:t>
    </dgm:pt>
    <dgm:pt modelId="{BF0AB23C-375B-44A5-A777-B98E9FBEA063}" type="sibTrans" cxnId="{80274119-DCA8-47A8-BC24-E56F36118A2B}">
      <dgm:prSet/>
      <dgm:spPr/>
      <dgm:t>
        <a:bodyPr/>
        <a:lstStyle/>
        <a:p>
          <a:endParaRPr lang="ru-RU"/>
        </a:p>
      </dgm:t>
    </dgm:pt>
    <dgm:pt modelId="{ADB126D1-0365-4591-B4C7-32C77AE87EE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жұмыссыздық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255535-5371-496C-92FD-258ACEE85B16}" type="parTrans" cxnId="{44E8156C-441A-4C2C-92C9-F2735E40534C}">
      <dgm:prSet/>
      <dgm:spPr/>
      <dgm:t>
        <a:bodyPr/>
        <a:lstStyle/>
        <a:p>
          <a:endParaRPr lang="ru-RU"/>
        </a:p>
      </dgm:t>
    </dgm:pt>
    <dgm:pt modelId="{534677B7-C2A8-4163-9A07-40FF4095F614}" type="sibTrans" cxnId="{44E8156C-441A-4C2C-92C9-F2735E40534C}">
      <dgm:prSet/>
      <dgm:spPr/>
      <dgm:t>
        <a:bodyPr/>
        <a:lstStyle/>
        <a:p>
          <a:endParaRPr lang="ru-RU"/>
        </a:p>
      </dgm:t>
    </dgm:pt>
    <dgm:pt modelId="{FAA8CAF2-EADD-401F-9352-2E03CB5EC719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мінез-құлқының, психологиясының төмендігі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086832-4404-49FE-8707-EE812D012F94}" type="parTrans" cxnId="{515E6B2A-90BD-45AB-8035-9D2CD1C19D3A}">
      <dgm:prSet/>
      <dgm:spPr/>
      <dgm:t>
        <a:bodyPr/>
        <a:lstStyle/>
        <a:p>
          <a:endParaRPr lang="ru-RU"/>
        </a:p>
      </dgm:t>
    </dgm:pt>
    <dgm:pt modelId="{5D546BA0-5CDE-4F5A-AB86-BA45D461AF3E}" type="sibTrans" cxnId="{515E6B2A-90BD-45AB-8035-9D2CD1C19D3A}">
      <dgm:prSet/>
      <dgm:spPr/>
      <dgm:t>
        <a:bodyPr/>
        <a:lstStyle/>
        <a:p>
          <a:endParaRPr lang="ru-RU"/>
        </a:p>
      </dgm:t>
    </dgm:pt>
    <dgm:pt modelId="{E5B46F86-09F2-4A85-AE59-B697B700135A}" type="pres">
      <dgm:prSet presAssocID="{A7A8B421-19DD-43D5-B73B-24F0418B41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9E258C-2B27-4FEC-A36E-D7179D0CA4F0}" type="pres">
      <dgm:prSet presAssocID="{A7A8B421-19DD-43D5-B73B-24F0418B416A}" presName="dummyMaxCanvas" presStyleCnt="0">
        <dgm:presLayoutVars/>
      </dgm:prSet>
      <dgm:spPr/>
    </dgm:pt>
    <dgm:pt modelId="{0FABCDB1-E4A9-41C1-B6A3-F7B4D82DC82E}" type="pres">
      <dgm:prSet presAssocID="{A7A8B421-19DD-43D5-B73B-24F0418B416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6C33D-FE98-42DE-9326-4F5797E5CD96}" type="pres">
      <dgm:prSet presAssocID="{A7A8B421-19DD-43D5-B73B-24F0418B416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3B591-8481-4539-B274-D234066439A3}" type="pres">
      <dgm:prSet presAssocID="{A7A8B421-19DD-43D5-B73B-24F0418B416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160BE-BB12-4DE7-B459-FA35998796D0}" type="pres">
      <dgm:prSet presAssocID="{A7A8B421-19DD-43D5-B73B-24F0418B416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09C09-D621-462C-B178-3D3B60B7E179}" type="pres">
      <dgm:prSet presAssocID="{A7A8B421-19DD-43D5-B73B-24F0418B416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6D0A-8155-4468-BD24-8559C64F1B93}" type="pres">
      <dgm:prSet presAssocID="{A7A8B421-19DD-43D5-B73B-24F0418B416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3E1A-5804-49F5-9D7B-990D3E9C7F3A}" type="pres">
      <dgm:prSet presAssocID="{A7A8B421-19DD-43D5-B73B-24F0418B41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768D9-97C6-420E-BE58-398B0D9132B0}" type="pres">
      <dgm:prSet presAssocID="{A7A8B421-19DD-43D5-B73B-24F0418B416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8156C-441A-4C2C-92C9-F2735E40534C}" srcId="{A7A8B421-19DD-43D5-B73B-24F0418B416A}" destId="{ADB126D1-0365-4591-B4C7-32C77AE87EEA}" srcOrd="1" destOrd="0" parTransId="{8E255535-5371-496C-92FD-258ACEE85B16}" sibTransId="{534677B7-C2A8-4163-9A07-40FF4095F614}"/>
    <dgm:cxn modelId="{80274119-DCA8-47A8-BC24-E56F36118A2B}" srcId="{A7A8B421-19DD-43D5-B73B-24F0418B416A}" destId="{A12C574B-2C47-4F3E-BB90-FEDF45724A01}" srcOrd="0" destOrd="0" parTransId="{113F081E-B7F3-4D65-9937-9034F2CC94D8}" sibTransId="{BF0AB23C-375B-44A5-A777-B98E9FBEA063}"/>
    <dgm:cxn modelId="{2C456171-DCCB-4193-A329-49E25F0007EA}" type="presOf" srcId="{A7A8B421-19DD-43D5-B73B-24F0418B416A}" destId="{E5B46F86-09F2-4A85-AE59-B697B700135A}" srcOrd="0" destOrd="0" presId="urn:microsoft.com/office/officeart/2005/8/layout/vProcess5"/>
    <dgm:cxn modelId="{290B2A08-8B2A-4AE5-B45C-9773BC252DA0}" type="presOf" srcId="{534677B7-C2A8-4163-9A07-40FF4095F614}" destId="{AAD09C09-D621-462C-B178-3D3B60B7E179}" srcOrd="0" destOrd="0" presId="urn:microsoft.com/office/officeart/2005/8/layout/vProcess5"/>
    <dgm:cxn modelId="{181C9D3E-67DC-4AED-B657-C2C1E01CD03E}" type="presOf" srcId="{A12C574B-2C47-4F3E-BB90-FEDF45724A01}" destId="{0FABCDB1-E4A9-41C1-B6A3-F7B4D82DC82E}" srcOrd="0" destOrd="0" presId="urn:microsoft.com/office/officeart/2005/8/layout/vProcess5"/>
    <dgm:cxn modelId="{D8B8D20A-A347-417E-B522-25C319276264}" type="presOf" srcId="{FAA8CAF2-EADD-401F-9352-2E03CB5EC719}" destId="{590768D9-97C6-420E-BE58-398B0D9132B0}" srcOrd="1" destOrd="0" presId="urn:microsoft.com/office/officeart/2005/8/layout/vProcess5"/>
    <dgm:cxn modelId="{4E86ECC7-1ED8-4899-A5BD-3B40DCB957AE}" type="presOf" srcId="{ADB126D1-0365-4591-B4C7-32C77AE87EEA}" destId="{9EA93E1A-5804-49F5-9D7B-990D3E9C7F3A}" srcOrd="1" destOrd="0" presId="urn:microsoft.com/office/officeart/2005/8/layout/vProcess5"/>
    <dgm:cxn modelId="{A2FB18D1-2E60-4B77-B31E-D4827235D43C}" type="presOf" srcId="{A12C574B-2C47-4F3E-BB90-FEDF45724A01}" destId="{18D26D0A-8155-4468-BD24-8559C64F1B93}" srcOrd="1" destOrd="0" presId="urn:microsoft.com/office/officeart/2005/8/layout/vProcess5"/>
    <dgm:cxn modelId="{515E6B2A-90BD-45AB-8035-9D2CD1C19D3A}" srcId="{A7A8B421-19DD-43D5-B73B-24F0418B416A}" destId="{FAA8CAF2-EADD-401F-9352-2E03CB5EC719}" srcOrd="2" destOrd="0" parTransId="{42086832-4404-49FE-8707-EE812D012F94}" sibTransId="{5D546BA0-5CDE-4F5A-AB86-BA45D461AF3E}"/>
    <dgm:cxn modelId="{EBBC5A7F-BFF3-44C7-8126-D2976E30E4D1}" type="presOf" srcId="{FAA8CAF2-EADD-401F-9352-2E03CB5EC719}" destId="{B2D3B591-8481-4539-B274-D234066439A3}" srcOrd="0" destOrd="0" presId="urn:microsoft.com/office/officeart/2005/8/layout/vProcess5"/>
    <dgm:cxn modelId="{DAE82BC5-5DB0-4125-AAB5-2F2AA89430DE}" type="presOf" srcId="{ADB126D1-0365-4591-B4C7-32C77AE87EEA}" destId="{8FF6C33D-FE98-42DE-9326-4F5797E5CD96}" srcOrd="0" destOrd="0" presId="urn:microsoft.com/office/officeart/2005/8/layout/vProcess5"/>
    <dgm:cxn modelId="{69180A73-0266-4F75-B3E0-C61EE184C090}" type="presOf" srcId="{BF0AB23C-375B-44A5-A777-B98E9FBEA063}" destId="{43D160BE-BB12-4DE7-B459-FA35998796D0}" srcOrd="0" destOrd="0" presId="urn:microsoft.com/office/officeart/2005/8/layout/vProcess5"/>
    <dgm:cxn modelId="{07D143A5-54F3-44EF-9268-4564EE646AB3}" type="presParOf" srcId="{E5B46F86-09F2-4A85-AE59-B697B700135A}" destId="{ED9E258C-2B27-4FEC-A36E-D7179D0CA4F0}" srcOrd="0" destOrd="0" presId="urn:microsoft.com/office/officeart/2005/8/layout/vProcess5"/>
    <dgm:cxn modelId="{A5647AB7-83CF-4729-A76B-9E857DABFCD5}" type="presParOf" srcId="{E5B46F86-09F2-4A85-AE59-B697B700135A}" destId="{0FABCDB1-E4A9-41C1-B6A3-F7B4D82DC82E}" srcOrd="1" destOrd="0" presId="urn:microsoft.com/office/officeart/2005/8/layout/vProcess5"/>
    <dgm:cxn modelId="{2E31A466-A500-4544-A9B2-FB54A52CF077}" type="presParOf" srcId="{E5B46F86-09F2-4A85-AE59-B697B700135A}" destId="{8FF6C33D-FE98-42DE-9326-4F5797E5CD96}" srcOrd="2" destOrd="0" presId="urn:microsoft.com/office/officeart/2005/8/layout/vProcess5"/>
    <dgm:cxn modelId="{CA748C23-8903-42E0-A2B3-FBC6AC8A80E8}" type="presParOf" srcId="{E5B46F86-09F2-4A85-AE59-B697B700135A}" destId="{B2D3B591-8481-4539-B274-D234066439A3}" srcOrd="3" destOrd="0" presId="urn:microsoft.com/office/officeart/2005/8/layout/vProcess5"/>
    <dgm:cxn modelId="{4422C5F1-CF9F-4657-B7CE-29A96DB231A6}" type="presParOf" srcId="{E5B46F86-09F2-4A85-AE59-B697B700135A}" destId="{43D160BE-BB12-4DE7-B459-FA35998796D0}" srcOrd="4" destOrd="0" presId="urn:microsoft.com/office/officeart/2005/8/layout/vProcess5"/>
    <dgm:cxn modelId="{29699FBF-DFDD-499D-8EE7-7CE19A947477}" type="presParOf" srcId="{E5B46F86-09F2-4A85-AE59-B697B700135A}" destId="{AAD09C09-D621-462C-B178-3D3B60B7E179}" srcOrd="5" destOrd="0" presId="urn:microsoft.com/office/officeart/2005/8/layout/vProcess5"/>
    <dgm:cxn modelId="{B3BA20E4-ADA2-4C29-897B-A7DDCE060EFD}" type="presParOf" srcId="{E5B46F86-09F2-4A85-AE59-B697B700135A}" destId="{18D26D0A-8155-4468-BD24-8559C64F1B93}" srcOrd="6" destOrd="0" presId="urn:microsoft.com/office/officeart/2005/8/layout/vProcess5"/>
    <dgm:cxn modelId="{03015110-F6DB-4ADA-A178-1ABC9ED55807}" type="presParOf" srcId="{E5B46F86-09F2-4A85-AE59-B697B700135A}" destId="{9EA93E1A-5804-49F5-9D7B-990D3E9C7F3A}" srcOrd="7" destOrd="0" presId="urn:microsoft.com/office/officeart/2005/8/layout/vProcess5"/>
    <dgm:cxn modelId="{9BBD5881-3CCD-41A5-846B-B5AC333B17DD}" type="presParOf" srcId="{E5B46F86-09F2-4A85-AE59-B697B700135A}" destId="{590768D9-97C6-420E-BE58-398B0D9132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7E66E4-2228-46F5-9506-AFB216A4E4B1}">
      <dsp:nvSpPr>
        <dsp:cNvPr id="0" name=""/>
        <dsp:cNvSpPr/>
      </dsp:nvSpPr>
      <dsp:spPr>
        <a:xfrm>
          <a:off x="1439868" y="0"/>
          <a:ext cx="5115464" cy="511546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8B206-93B8-47A7-AB28-21A2A86BA1F7}">
      <dsp:nvSpPr>
        <dsp:cNvPr id="0" name=""/>
        <dsp:cNvSpPr/>
      </dsp:nvSpPr>
      <dsp:spPr>
        <a:xfrm>
          <a:off x="3997600" y="514293"/>
          <a:ext cx="3325051" cy="12109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Қылмыстық қауымдастық.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Мафия.</a:t>
          </a:r>
          <a:endParaRPr lang="ru-RU" sz="1900" kern="1200" dirty="0"/>
        </a:p>
      </dsp:txBody>
      <dsp:txXfrm>
        <a:off x="3997600" y="514293"/>
        <a:ext cx="3325051" cy="1210926"/>
      </dsp:txXfrm>
    </dsp:sp>
    <dsp:sp modelId="{C8C2B070-1045-4916-AC05-5A6F1549231D}">
      <dsp:nvSpPr>
        <dsp:cNvPr id="0" name=""/>
        <dsp:cNvSpPr/>
      </dsp:nvSpPr>
      <dsp:spPr>
        <a:xfrm>
          <a:off x="3997600" y="1876585"/>
          <a:ext cx="3325051" cy="12109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423516"/>
              <a:satOff val="-26438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Ұйымдасқан қылмыстық топтама</a:t>
          </a:r>
          <a:r>
            <a:rPr lang="ru-RU" sz="1900" kern="1200" dirty="0" smtClean="0"/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Бандиттік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қалыптасу.</a:t>
          </a:r>
          <a:endParaRPr lang="ru-RU" sz="1900" kern="1200" dirty="0"/>
        </a:p>
      </dsp:txBody>
      <dsp:txXfrm>
        <a:off x="3997600" y="1876585"/>
        <a:ext cx="3325051" cy="1210926"/>
      </dsp:txXfrm>
    </dsp:sp>
    <dsp:sp modelId="{0F1675AD-4970-4F72-A494-BACF8B04901E}">
      <dsp:nvSpPr>
        <dsp:cNvPr id="0" name=""/>
        <dsp:cNvSpPr/>
      </dsp:nvSpPr>
      <dsp:spPr>
        <a:xfrm>
          <a:off x="3997600" y="3238878"/>
          <a:ext cx="3325051" cy="12109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847032"/>
              <a:satOff val="-52876"/>
              <a:lumOff val="-1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Қарапайым ұйымдасқан </a:t>
          </a:r>
          <a:r>
            <a:rPr lang="ru-RU" sz="1900" kern="1200" dirty="0" smtClean="0"/>
            <a:t>топ.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Қиын ұйымдасқан </a:t>
          </a:r>
          <a:r>
            <a:rPr lang="ru-RU" sz="1900" kern="1200" dirty="0" smtClean="0"/>
            <a:t>топ.</a:t>
          </a:r>
          <a:endParaRPr lang="ru-RU" sz="1900" kern="1200" dirty="0"/>
        </a:p>
      </dsp:txBody>
      <dsp:txXfrm>
        <a:off x="3997600" y="3238878"/>
        <a:ext cx="3325051" cy="12109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201FA-5A72-4B7D-8A2F-E23348EC3D7E}">
      <dsp:nvSpPr>
        <dsp:cNvPr id="0" name=""/>
        <dsp:cNvSpPr/>
      </dsp:nvSpPr>
      <dsp:spPr>
        <a:xfrm>
          <a:off x="1835155" y="42"/>
          <a:ext cx="3460944" cy="20765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latin typeface="Times New Roman" pitchFamily="18" charset="0"/>
              <a:cs typeface="Times New Roman" pitchFamily="18" charset="0"/>
            </a:rPr>
            <a:t>қылмыс істеу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 smtClean="0">
              <a:latin typeface="Times New Roman" pitchFamily="18" charset="0"/>
              <a:cs typeface="Times New Roman" pitchFamily="18" charset="0"/>
            </a:rPr>
            <a:t>жөнінде күні бұрын, яғни қылмысты істегенге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 smtClean="0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 smtClean="0">
              <a:latin typeface="Times New Roman" pitchFamily="18" charset="0"/>
              <a:cs typeface="Times New Roman" pitchFamily="18" charset="0"/>
            </a:rPr>
            <a:t>өзара келіседі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5155" y="42"/>
        <a:ext cx="3460944" cy="2076566"/>
      </dsp:txXfrm>
    </dsp:sp>
    <dsp:sp modelId="{3532E94B-680B-4327-B517-2E240B9003BE}">
      <dsp:nvSpPr>
        <dsp:cNvPr id="0" name=""/>
        <dsp:cNvSpPr/>
      </dsp:nvSpPr>
      <dsp:spPr>
        <a:xfrm>
          <a:off x="5642194" y="42"/>
          <a:ext cx="3460944" cy="2076566"/>
        </a:xfrm>
        <a:prstGeom prst="rect">
          <a:avLst/>
        </a:prstGeom>
        <a:solidFill>
          <a:schemeClr val="accent3">
            <a:hueOff val="5483060"/>
            <a:satOff val="17906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err="1" smtClean="0">
              <a:latin typeface="Times New Roman" pitchFamily="18" charset="0"/>
              <a:cs typeface="Times New Roman" pitchFamily="18" charset="0"/>
            </a:rPr>
            <a:t>қылмыс істеудің жоспарын</a:t>
          </a:r>
          <a:r>
            <a:rPr lang="ru-RU" sz="32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 smtClean="0">
              <a:latin typeface="Times New Roman" pitchFamily="18" charset="0"/>
              <a:cs typeface="Times New Roman" pitchFamily="18" charset="0"/>
            </a:rPr>
            <a:t>құрады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2194" y="42"/>
        <a:ext cx="3460944" cy="2076566"/>
      </dsp:txXfrm>
    </dsp:sp>
    <dsp:sp modelId="{3DC27DAA-F496-4F5B-A996-351FF5ED72A4}">
      <dsp:nvSpPr>
        <dsp:cNvPr id="0" name=""/>
        <dsp:cNvSpPr/>
      </dsp:nvSpPr>
      <dsp:spPr>
        <a:xfrm>
          <a:off x="1835155" y="2422704"/>
          <a:ext cx="3460944" cy="2076566"/>
        </a:xfrm>
        <a:prstGeom prst="rect">
          <a:avLst/>
        </a:prstGeom>
        <a:solidFill>
          <a:schemeClr val="accent3">
            <a:hueOff val="10966120"/>
            <a:satOff val="35813"/>
            <a:lumOff val="1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latin typeface="Times New Roman" pitchFamily="18" charset="0"/>
              <a:cs typeface="Times New Roman" pitchFamily="18" charset="0"/>
            </a:rPr>
            <a:t>қылмысқа қатысушылардың өзара ролін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 smtClean="0">
              <a:latin typeface="Times New Roman" pitchFamily="18" charset="0"/>
              <a:cs typeface="Times New Roman" pitchFamily="18" charset="0"/>
            </a:rPr>
            <a:t>белгілейді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5155" y="2422704"/>
        <a:ext cx="3460944" cy="2076566"/>
      </dsp:txXfrm>
    </dsp:sp>
    <dsp:sp modelId="{168BA4A8-CBCB-4F75-8015-A4CF7F2CD736}">
      <dsp:nvSpPr>
        <dsp:cNvPr id="0" name=""/>
        <dsp:cNvSpPr/>
      </dsp:nvSpPr>
      <dsp:spPr>
        <a:xfrm>
          <a:off x="5642194" y="2422704"/>
          <a:ext cx="3460944" cy="2076566"/>
        </a:xfrm>
        <a:prstGeom prst="rect">
          <a:avLst/>
        </a:prstGeom>
        <a:solidFill>
          <a:schemeClr val="accent3">
            <a:hueOff val="16449179"/>
            <a:satOff val="53719"/>
            <a:lumOff val="2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Қылмыс жасалып болған соң ТАРАП КЕТЕДІ</a:t>
          </a:r>
          <a:endParaRPr lang="ru-RU" sz="3200" b="1" i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2194" y="2422704"/>
        <a:ext cx="3460944" cy="20765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BCDB1-E4A9-41C1-B6A3-F7B4D82DC82E}">
      <dsp:nvSpPr>
        <dsp:cNvPr id="0" name=""/>
        <dsp:cNvSpPr/>
      </dsp:nvSpPr>
      <dsp:spPr>
        <a:xfrm>
          <a:off x="0" y="0"/>
          <a:ext cx="4926363" cy="12148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itchFamily="18" charset="0"/>
              <a:cs typeface="Times New Roman" pitchFamily="18" charset="0"/>
            </a:rPr>
            <a:t>өмір сүру деңгейінің төмендеуі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686636" cy="1214823"/>
      </dsp:txXfrm>
    </dsp:sp>
    <dsp:sp modelId="{8FF6C33D-FE98-42DE-9326-4F5797E5CD96}">
      <dsp:nvSpPr>
        <dsp:cNvPr id="0" name=""/>
        <dsp:cNvSpPr/>
      </dsp:nvSpPr>
      <dsp:spPr>
        <a:xfrm>
          <a:off x="434679" y="1417294"/>
          <a:ext cx="4926363" cy="1214823"/>
        </a:xfrm>
        <a:prstGeom prst="roundRect">
          <a:avLst>
            <a:gd name="adj" fmla="val 10000"/>
          </a:avLst>
        </a:prstGeom>
        <a:solidFill>
          <a:schemeClr val="accent3">
            <a:hueOff val="8224590"/>
            <a:satOff val="26860"/>
            <a:lumOff val="1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жұмыссыздық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679" y="1417294"/>
        <a:ext cx="3702049" cy="1214823"/>
      </dsp:txXfrm>
    </dsp:sp>
    <dsp:sp modelId="{B2D3B591-8481-4539-B274-D234066439A3}">
      <dsp:nvSpPr>
        <dsp:cNvPr id="0" name=""/>
        <dsp:cNvSpPr/>
      </dsp:nvSpPr>
      <dsp:spPr>
        <a:xfrm>
          <a:off x="869358" y="2834588"/>
          <a:ext cx="4926363" cy="1214823"/>
        </a:xfrm>
        <a:prstGeom prst="roundRect">
          <a:avLst>
            <a:gd name="adj" fmla="val 10000"/>
          </a:avLst>
        </a:prstGeom>
        <a:solidFill>
          <a:schemeClr val="accent3">
            <a:hueOff val="16449179"/>
            <a:satOff val="53719"/>
            <a:lumOff val="2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мінез-құлқының, психологиясының төмендігі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358" y="2834588"/>
        <a:ext cx="3702049" cy="1214823"/>
      </dsp:txXfrm>
    </dsp:sp>
    <dsp:sp modelId="{43D160BE-BB12-4DE7-B459-FA35998796D0}">
      <dsp:nvSpPr>
        <dsp:cNvPr id="0" name=""/>
        <dsp:cNvSpPr/>
      </dsp:nvSpPr>
      <dsp:spPr>
        <a:xfrm>
          <a:off x="4136728" y="921241"/>
          <a:ext cx="789635" cy="789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136728" y="921241"/>
        <a:ext cx="789635" cy="789635"/>
      </dsp:txXfrm>
    </dsp:sp>
    <dsp:sp modelId="{AAD09C09-D621-462C-B178-3D3B60B7E179}">
      <dsp:nvSpPr>
        <dsp:cNvPr id="0" name=""/>
        <dsp:cNvSpPr/>
      </dsp:nvSpPr>
      <dsp:spPr>
        <a:xfrm>
          <a:off x="4571407" y="2330436"/>
          <a:ext cx="789635" cy="789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6308311"/>
            <a:satOff val="48856"/>
            <a:lumOff val="719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308311"/>
              <a:satOff val="48856"/>
              <a:lumOff val="7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71407" y="2330436"/>
        <a:ext cx="789635" cy="78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483BDC-EF41-4E44-A8A3-5863DB25923C}" type="datetime1">
              <a:rPr lang="ru-RU" smtClean="0"/>
              <a:pPr rtl="0"/>
              <a:t>12.01.2022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BAE485-B3C6-4830-BBC8-C6E008BDD690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62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F56D27-BBA2-41DE-A4BF-4D998FDFCA54}" type="datetime1">
              <a:rPr lang="ru-RU" noProof="0" smtClean="0"/>
              <a:pPr rtl="0"/>
              <a:t>12.01.2022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85ACE04-E13C-4837-B6DD-B388E7CAA05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5044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4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83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64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52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42621B45-8A34-4881-B0D9-59BC3253BF20}" type="datetime1">
              <a:rPr lang="ru-RU" noProof="0" smtClean="0"/>
              <a:pPr rtl="0"/>
              <a:t>12.01.2022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2" y="4082142"/>
            <a:ext cx="1656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Овал 8">
              <a:extLst>
                <a:ext uri="{FF2B5EF4-FFF2-40B4-BE49-F238E27FC236}">
                  <a16:creationId xmlns:a16="http://schemas.microsoft.com/office/drawing/2014/main" xmlns="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8994553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12897028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Объект 3">
            <a:extLst>
              <a:ext uri="{FF2B5EF4-FFF2-40B4-BE49-F238E27FC236}">
                <a16:creationId xmlns:a16="http://schemas.microsoft.com/office/drawing/2014/main" xmlns="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7366146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7" name="Текст 4">
            <a:extLst>
              <a:ext uri="{FF2B5EF4-FFF2-40B4-BE49-F238E27FC236}">
                <a16:creationId xmlns:a16="http://schemas.microsoft.com/office/drawing/2014/main" xmlns="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xmlns="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 3">
            <a:extLst>
              <a:ext uri="{FF2B5EF4-FFF2-40B4-BE49-F238E27FC236}">
                <a16:creationId xmlns:a16="http://schemas.microsoft.com/office/drawing/2014/main" xmlns="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15527855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Овал 18">
              <a:extLst>
                <a:ext uri="{FF2B5EF4-FFF2-40B4-BE49-F238E27FC236}">
                  <a16:creationId xmlns:a16="http://schemas.microsoft.com/office/drawing/2014/main" xmlns="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 rtl="0">
              <a:lnSpc>
                <a:spcPct val="100000"/>
              </a:lnSpc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 rtl="0">
              <a:buNone/>
            </a:pPr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2119214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Текст 3">
            <a:extLst>
              <a:ext uri="{FF2B5EF4-FFF2-40B4-BE49-F238E27FC236}">
                <a16:creationId xmlns:a16="http://schemas.microsoft.com/office/drawing/2014/main" xmlns="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695175903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3651473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7506116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больш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Объект 16">
            <a:extLst>
              <a:ext uri="{FF2B5EF4-FFF2-40B4-BE49-F238E27FC236}">
                <a16:creationId xmlns:a16="http://schemas.microsoft.com/office/drawing/2014/main" xmlns="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19" y="2286312"/>
            <a:ext cx="225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8052778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184765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три фотограф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Объект 16">
            <a:extLst>
              <a:ext uri="{FF2B5EF4-FFF2-40B4-BE49-F238E27FC236}">
                <a16:creationId xmlns:a16="http://schemas.microsoft.com/office/drawing/2014/main" xmlns="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6" y="2286312"/>
            <a:ext cx="230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239813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9">
            <a:extLst>
              <a:ext uri="{FF2B5EF4-FFF2-40B4-BE49-F238E27FC236}">
                <a16:creationId xmlns:a16="http://schemas.microsoft.com/office/drawing/2014/main" xmlns="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xmlns="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405895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ризонтальное изображение на половине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Овал 18">
              <a:extLst>
                <a:ext uri="{FF2B5EF4-FFF2-40B4-BE49-F238E27FC236}">
                  <a16:creationId xmlns:a16="http://schemas.microsoft.com/office/drawing/2014/main" xmlns="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7806385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Объект 16">
            <a:extLst>
              <a:ext uri="{FF2B5EF4-FFF2-40B4-BE49-F238E27FC236}">
                <a16:creationId xmlns:a16="http://schemas.microsoft.com/office/drawing/2014/main" xmlns="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 2">
            <a:extLst>
              <a:ext uri="{FF2B5EF4-FFF2-40B4-BE49-F238E27FC236}">
                <a16:creationId xmlns:a16="http://schemas.microsoft.com/office/drawing/2014/main" xmlns="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3">
            <a:extLst>
              <a:ext uri="{FF2B5EF4-FFF2-40B4-BE49-F238E27FC236}">
                <a16:creationId xmlns:a16="http://schemas.microsoft.com/office/drawing/2014/main" xmlns="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xmlns="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xmlns="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1905163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изображение на половине слайда (сиреневы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0" y="1620451"/>
            <a:ext cx="21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Название вашей компании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174930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 rtlCol="0"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7592157A-F310-47E2-82F1-980862A525E3}" type="datetime1">
              <a:rPr lang="ru-RU" noProof="0" smtClean="0"/>
              <a:pPr rtl="0"/>
              <a:t>12.01.2022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2" y="3760408"/>
            <a:ext cx="270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pic>
        <p:nvPicPr>
          <p:cNvPr id="23" name="Графический объект 22" descr="Конверт">
            <a:extLst>
              <a:ext uri="{FF2B5EF4-FFF2-40B4-BE49-F238E27FC236}">
                <a16:creationId xmlns:a16="http://schemas.microsoft.com/office/drawing/2014/main" xmlns="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xmlns="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39" name="Объект 38">
            <a:extLst>
              <a:ext uri="{FF2B5EF4-FFF2-40B4-BE49-F238E27FC236}">
                <a16:creationId xmlns:a16="http://schemas.microsoft.com/office/drawing/2014/main" xmlns="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pic>
        <p:nvPicPr>
          <p:cNvPr id="3" name="Графический объект 2" descr="Ссылка">
            <a:extLst>
              <a:ext uri="{FF2B5EF4-FFF2-40B4-BE49-F238E27FC236}">
                <a16:creationId xmlns:a16="http://schemas.microsoft.com/office/drawing/2014/main" xmlns="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3597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D0C391-A4FF-4D94-956A-00A747285391}" type="datetime1">
              <a:rPr lang="ru-RU" noProof="0" smtClean="0"/>
              <a:pPr rtl="0"/>
              <a:t>12.01.2022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Овал 8">
              <a:extLst>
                <a:ext uri="{FF2B5EF4-FFF2-40B4-BE49-F238E27FC236}">
                  <a16:creationId xmlns:a16="http://schemas.microsoft.com/office/drawing/2014/main" xmlns="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6177531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 rtlCol="0"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 rtl="0">
              <a:lnSpc>
                <a:spcPct val="100000"/>
              </a:lnSpc>
              <a:buNone/>
            </a:pPr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3153372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ransition>
    <p:dissolv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dirty="0" smtClean="0">
                <a:solidFill>
                  <a:srgbClr val="FF0000"/>
                </a:solidFill>
              </a:rPr>
              <a:t>ҰЙЫМДАСҚАН ҚЫЛМЫС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1261" y="43326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Бопабаева Асемгуль Тимуровна</a:t>
            </a:r>
            <a:endParaRPr lang="kk-KZ" sz="24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d3d179c9806b482e6b0c5c4eadb2478b6a133f4b995e5e104ba5f8b6a86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495" r="28495"/>
          <a:stretch>
            <a:fillRect/>
          </a:stretch>
        </p:blipFill>
        <p:spPr>
          <a:xfrm>
            <a:off x="0" y="41097"/>
            <a:ext cx="4424363" cy="6858000"/>
          </a:xfrm>
        </p:spPr>
      </p:pic>
    </p:spTree>
    <p:extLst>
      <p:ext uri="{BB962C8B-B14F-4D97-AF65-F5344CB8AC3E}">
        <p14:creationId xmlns:p14="http://schemas.microsoft.com/office/powerpoint/2010/main" xmlns="" val="2064406955"/>
      </p:ext>
    </p:extLst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436634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Қылмысты жасау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үшін екі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көп адамның жалпы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күші біріктірілген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және бірге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қатысушылардың әрқайсының әрекеті басқа бірге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қатысушылардың әрекет жасауы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үшін қажетті шарт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табылған және рөлдердің алдын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бөлінуіне сәйкес барлық бірге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қатысушылардың әрекетінен туындаған ортақ қылмыстық нәтижемен себепті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болған жағдайларда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"топ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сөз байласып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қылмыс жасау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сараланады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604" y="3554083"/>
            <a:ext cx="10035397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Орындаушы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іс-әрекетт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абайсызда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жасаған адамдарды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арқылы қылмыстық құқық бұзушылық жасаған адам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Ұйымдастырушы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– қылмыстық топты құрған адам.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Айдап салушы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қылмыстың тәсілін, көндірген адам.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Көмектесуші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кеңес, нұсқау, ақпарат беретін адам.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8928" y="672860"/>
            <a:ext cx="6314536" cy="61851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Ұйымдасқан қылмыстық топты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банданы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қылмыстық сыбайластықты (қылмыстық ұйымды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құру деп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белсенд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с-әрекеттерд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жасаудың нәтижес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аталған ұйымдасқан топтар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сыбайластықтың шын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құрылуын түс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әрекеттер қатысушыларды, қаруларды, оқ-дәр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лерд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құралдарын, құжаттарды, көл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материалдық құралдарды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құрылымдар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қылмыстық жоспарларды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 болуы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ecd4a97-5106-458e-812c-f552a946ddaf.jpe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576" r="25576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sz="3600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Ұйымдасқан қылмыстың себептері</a:t>
            </a:r>
            <a: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жағдайлары</a:t>
            </a:r>
            <a:endParaRPr lang="ru-RU" sz="3600" cap="none" dirty="0">
              <a:solidFill>
                <a:srgbClr val="002060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363538" y="2506663"/>
          <a:ext cx="5795722" cy="404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 descr="c3b9f9e64ceed0320f3db575bd03fbff.jpeg"/>
          <p:cNvPicPr>
            <a:picLocks noGrp="1" noChangeAspect="1"/>
          </p:cNvPicPr>
          <p:nvPr>
            <p:ph type="pic" sz="quarter" idx="17"/>
          </p:nvPr>
        </p:nvPicPr>
        <p:blipFill>
          <a:blip r:embed="rId8"/>
          <a:srcRect t="13454" b="13454"/>
          <a:stretch>
            <a:fillRect/>
          </a:stretch>
        </p:blipFill>
        <p:spPr/>
      </p:pic>
      <p:pic>
        <p:nvPicPr>
          <p:cNvPr id="14" name="Рисунок 13" descr="o.jpg"/>
          <p:cNvPicPr>
            <a:picLocks noGrp="1" noChangeAspect="1"/>
          </p:cNvPicPr>
          <p:nvPr>
            <p:ph type="pic" sz="quarter" idx="16"/>
          </p:nvPr>
        </p:nvPicPr>
        <p:blipFill>
          <a:blip r:embed="rId9"/>
          <a:srcRect l="29469" r="29469"/>
          <a:stretch>
            <a:fillRect/>
          </a:stretch>
        </p:blipFill>
        <p:spPr/>
      </p:pic>
      <p:pic>
        <p:nvPicPr>
          <p:cNvPr id="8" name="Рисунок 7" descr="0015-019-.png"/>
          <p:cNvPicPr>
            <a:picLocks noGrp="1" noChangeAspect="1"/>
          </p:cNvPicPr>
          <p:nvPr>
            <p:ph type="pic" sz="quarter" idx="15"/>
          </p:nvPr>
        </p:nvPicPr>
        <p:blipFill>
          <a:blip r:embed="rId10"/>
          <a:srcRect l="15868" r="15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08214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kk-KZ" dirty="0" smtClean="0"/>
              <a:t>Себептері мен жағдайы: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4DBB6E2A-723F-48F4-9592-AC166B8A256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357694" y="3657600"/>
            <a:ext cx="2371573" cy="27777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Қоршаған ортасының әсері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E05A85-0100-4B67-A2A5-22134AD62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959679"/>
            <a:ext cx="2605177" cy="25957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0" indent="0" algn="ctr">
              <a:buNone/>
            </a:pPr>
            <a:endParaRPr lang="kk-KZ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Отбасылық жағдайының төмендігі</a:t>
            </a:r>
          </a:p>
          <a:p>
            <a:pPr marL="0" indent="0" algn="ctr">
              <a:buNone/>
            </a:pPr>
            <a:endParaRPr lang="kk-KZ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FD8FA4C-5CEC-4227-AE41-276B750EFDF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846717" y="1648465"/>
            <a:ext cx="3278038" cy="18366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marL="0" indent="0" algn="ctr">
              <a:buNone/>
            </a:pPr>
            <a:r>
              <a:rPr lang="kk-KZ" sz="4000" b="1" dirty="0" smtClean="0"/>
              <a:t>Субкультур-аның таралуы</a:t>
            </a:r>
            <a:endParaRPr lang="ru-RU" sz="4000" b="1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367623" y="3666227"/>
            <a:ext cx="3824377" cy="20617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600" dirty="0" smtClean="0"/>
              <a:t>Білім мекемелеріндегі білім төмендігі </a:t>
            </a:r>
            <a:endParaRPr lang="ru-RU" sz="36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5"/>
          </p:nvPr>
        </p:nvSpPr>
        <p:spPr>
          <a:xfrm>
            <a:off x="7571532" y="1794294"/>
            <a:ext cx="4620468" cy="10869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sz="6000" dirty="0" smtClean="0"/>
              <a:t>Қаңғыбастық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9130373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Ұйымдасқан қылмыстың алдын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10355"/>
            <a:ext cx="1219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Топтарды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анықтау.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қоюқұрамалар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оларға қатысушылардың қылмыс жасауын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қиындататын 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болдырмайтын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жағдайлар жасау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кесуұйымдасқан топтар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жетекшілеріне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олардың басқа қатысушыларға әсерін бейтараптандыру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қылмыстық құрылымды бөлектеу мақсатында мақсатты ықпал ету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қызметтің жолын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кеседі10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мыңға жуық ұйымдасқан қылмыстық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қатысушылардың жалпы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саны - 70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мың адам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мыңға жуық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қылмыстардың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60% - дан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астамы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21" y="345058"/>
            <a:ext cx="11465168" cy="5089584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rgbClr val="002060"/>
                </a:solidFill>
              </a:rPr>
              <a:t/>
            </a:r>
            <a:br>
              <a:rPr lang="ru-RU" cap="none" dirty="0" smtClean="0">
                <a:solidFill>
                  <a:srgbClr val="002060"/>
                </a:solidFill>
              </a:rPr>
            </a:br>
            <a:r>
              <a:rPr lang="ru-RU" cap="none" dirty="0" smtClean="0">
                <a:solidFill>
                  <a:srgbClr val="002060"/>
                </a:solidFill>
              </a:rPr>
              <a:t/>
            </a:r>
            <a:br>
              <a:rPr lang="ru-RU" cap="none" dirty="0" smtClean="0">
                <a:solidFill>
                  <a:srgbClr val="002060"/>
                </a:solidFill>
              </a:rPr>
            </a:br>
            <a:r>
              <a:rPr lang="ru-RU" cap="none" dirty="0" smtClean="0">
                <a:solidFill>
                  <a:srgbClr val="002060"/>
                </a:solidFill>
              </a:rPr>
              <a:t/>
            </a:r>
            <a:br>
              <a:rPr lang="ru-RU" cap="none" dirty="0" smtClean="0">
                <a:solidFill>
                  <a:srgbClr val="002060"/>
                </a:solidFill>
              </a:rPr>
            </a:br>
            <a:r>
              <a:rPr lang="ru-RU" cap="none" dirty="0" err="1" smtClean="0">
                <a:solidFill>
                  <a:srgbClr val="002060"/>
                </a:solidFill>
              </a:rPr>
              <a:t>Қылмыстылықпен күресті жалпы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үйымдастыруға мыналар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жатады</a:t>
            </a:r>
            <a:r>
              <a:rPr lang="ru-RU" b="0" cap="none" dirty="0" smtClean="0">
                <a:solidFill>
                  <a:srgbClr val="002060"/>
                </a:solidFill>
              </a:rPr>
              <a:t>: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Акпараттық-талдау қызметі.</a:t>
            </a: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Криминологиялық болжаулау</a:t>
            </a: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Қылмыстылықпен күрес стратегиясын</a:t>
            </a: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анықтау.</a:t>
            </a: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Қылмыскерлікпен күреске бағдарлама жасау</a:t>
            </a: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Қылмыстылықпен күрес саласында</a:t>
            </a:r>
            <a:r>
              <a:rPr lang="ru-RU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заң шығарушылық.</a:t>
            </a: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580000" y="6311112"/>
            <a:ext cx="360000" cy="360000"/>
          </a:xfrm>
          <a:prstGeom prst="rect">
            <a:avLst/>
          </a:prstGeom>
        </p:spPr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4" name="TextBox 3"/>
          <p:cNvSpPr txBox="1"/>
          <p:nvPr/>
        </p:nvSpPr>
        <p:spPr>
          <a:xfrm>
            <a:off x="986118" y="1712260"/>
            <a:ext cx="10425221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Қылмыстылықпен күрес саласындағы заң шығарушылық.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Қылмыстылықпен күреске бағдарлама жасау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заң шығарушылық жұмысымен тығыз байланысты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колданыстағы заң елдегі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кримналдық және криминогендік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ситуацияның жаңа сипаттамаларымен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күресті камтамасыз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алмаса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колданыстағы заңдарды өзгерту немесе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жаңа кұкыктық актілер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жөнінде тыңғылықты әрі мақсатты жұмыс жүргізу керек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0329" y="6364942"/>
            <a:ext cx="3675529" cy="28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ПайдаланЫЛған әдебиеттер тізімі: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580000" y="6311112"/>
            <a:ext cx="360000" cy="360000"/>
          </a:xfrm>
          <a:prstGeom prst="rect">
            <a:avLst/>
          </a:prstGeom>
        </p:spPr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4" name="TextBox 3"/>
          <p:cNvSpPr txBox="1"/>
          <p:nvPr/>
        </p:nvSpPr>
        <p:spPr>
          <a:xfrm>
            <a:off x="642025" y="1478604"/>
            <a:ext cx="111478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Алауханов Е.О. Криминология(Қылмыстану); Оқулық. –Алматы: Жеті жарғы, .- 232 бет.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Савельева О.Ю. Криминология. Электронно учебно-методическое пособие. ФГБОУ ВО “Тольянскимй государственный университет”, 2019 жыл.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Республикасының Қылмыстық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кодекс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лдедегі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226-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ҚРЗ.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Ұйымдасқан қылмыс кылмыстық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топ криминология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криминалистика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тұрғысынан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https://melimde.com/glossarij-ilmis-bl-i-bzilushiliti-bir-tri-ilmi.html?page=6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Организованная преступность: криминологическая характеристика.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https://studwork.org/spravochnik/pravo/organizovannaya-prestupnost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3200" b="1" dirty="0" smtClean="0"/>
          </a:p>
          <a:p>
            <a:pPr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0329" y="6364942"/>
            <a:ext cx="3675529" cy="28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6000" dirty="0" smtClean="0"/>
              <a:t>ЖОСПАР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10550" y="1777041"/>
            <a:ext cx="11881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Ұйымдастырушылық қылмыс: түсінігі.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Ұйымдасқан қылмыстың себептері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жағдайлары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Аталған қылмыстың алдын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жөніндегі шаралар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</a:p>
          <a:p>
            <a:pPr>
              <a:buFont typeface="Wingdings" pitchFamily="2" charset="2"/>
              <a:buChar char="Ø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Пайдаланған әдебиеттер тізімі: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2" y="1362014"/>
            <a:ext cx="5290867" cy="823232"/>
          </a:xfrm>
        </p:spPr>
        <p:txBody>
          <a:bodyPr rtlCol="0"/>
          <a:lstStyle/>
          <a:p>
            <a:r>
              <a:rPr lang="kk-KZ" dirty="0" smtClean="0"/>
              <a:t>ҰЙЫМДАСҚАН ҚЫЛМЫС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614739"/>
            <a:ext cx="5365630" cy="28033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Бұл қатысты жаппай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әлеуметтік, біріншіден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қылмыстық-құқықтық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құбылыс,бірі ұйымдастырылған қылмыстық және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олардың қатысушылары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ұйымдасқан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қылмыстардың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жиынтығы ауыр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жасалған олар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аумақта белгілі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уақыт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 descr="лампочка.gif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715" b="31715"/>
          <a:stretch>
            <a:fillRect/>
          </a:stretch>
        </p:blipFill>
        <p:spPr>
          <a:xfrm>
            <a:off x="0" y="1"/>
            <a:ext cx="5848350" cy="3001992"/>
          </a:xfrm>
        </p:spPr>
      </p:pic>
      <p:pic>
        <p:nvPicPr>
          <p:cNvPr id="14" name="Рисунок 13" descr="i8FUZ6U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6832120" cy="362309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83880" y="3761443"/>
            <a:ext cx="241539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 smtClean="0"/>
              <a:t>Қылмыстық топ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6605" y="3775821"/>
            <a:ext cx="241539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 smtClean="0"/>
              <a:t>Алдын ала сөз байласқан</a:t>
            </a:r>
            <a:endParaRPr lang="ru-RU" sz="32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643004" y="2173857"/>
            <a:ext cx="707366" cy="1570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521352" y="2136476"/>
            <a:ext cx="707366" cy="1570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5452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674" y="0"/>
            <a:ext cx="4468698" cy="6858000"/>
          </a:xfrm>
        </p:spPr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қылмысты бір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қылмыс жасау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үшін күні бұрын біріккен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адамдардың тұрақты тобы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жасаса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ұйымдасқан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жасаған қылмыс деп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танылады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d3d179c9806b482e6b0c5c4eadb2478b6a133f4b995e5e104ba5f8b6a86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582" r="16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041520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Қылмыстық іс-әрекеттің мақсаттары бойынша</a:t>
            </a:r>
            <a:r>
              <a:rPr lang="ru-RU" sz="28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ұйымдасқан қылмыстық құрылымдар мыналарға бөлінеді:</a:t>
            </a:r>
            <a:r>
              <a:rPr lang="ru-RU" sz="28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0452" y="4839691"/>
            <a:ext cx="6987396" cy="20183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пайдакүнемдік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этникалық себептер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мақсаттар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(фанатизм,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экстремизм)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(пайдакүнемдік-саяси, этносаяси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т.б.).</a:t>
            </a:r>
          </a:p>
        </p:txBody>
      </p:sp>
      <p:pic>
        <p:nvPicPr>
          <p:cNvPr id="6" name="Рисунок 5" descr="tv1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544" b="19544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И.Н.Сорокотягиннің ойынша</a:t>
            </a:r>
            <a:r>
              <a:rPr lang="ru-RU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дәстүрлі ұйымдасқан</a:t>
            </a:r>
            <a:r>
              <a:rPr lang="ru-RU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қылмыстық </a:t>
            </a:r>
            <a:r>
              <a:rPr lang="ru-RU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психологиясына</a:t>
            </a:r>
            <a:r>
              <a:rPr lang="ru-RU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397479" y="1742536"/>
          <a:ext cx="8762521" cy="511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0" cap="none" dirty="0" err="1" smtClean="0">
                <a:latin typeface="Times New Roman" pitchFamily="18" charset="0"/>
                <a:cs typeface="Times New Roman" pitchFamily="18" charset="0"/>
              </a:rPr>
              <a:t>Ұйымдасқан топпен</a:t>
            </a:r>
            <a:r>
              <a:rPr lang="ru-RU" sz="3600" b="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cap="none" dirty="0" err="1" smtClean="0">
                <a:latin typeface="Times New Roman" pitchFamily="18" charset="0"/>
                <a:cs typeface="Times New Roman" pitchFamily="18" charset="0"/>
              </a:rPr>
              <a:t>істелетін</a:t>
            </a:r>
            <a:r>
              <a:rPr lang="ru-RU" sz="3600" b="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cap="none" dirty="0" err="1" smtClean="0">
                <a:latin typeface="Times New Roman" pitchFamily="18" charset="0"/>
                <a:cs typeface="Times New Roman" pitchFamily="18" charset="0"/>
              </a:rPr>
              <a:t>қылмыстардың белгілері</a:t>
            </a:r>
            <a:r>
              <a:rPr lang="ru-RU" sz="3600" b="0" cap="none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371759">
            <a:off x="1903165" y="1371603"/>
            <a:ext cx="569344" cy="186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861758" y="1446362"/>
            <a:ext cx="569344" cy="339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1271477">
            <a:off x="6408360" y="1399055"/>
            <a:ext cx="569344" cy="1447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665046">
            <a:off x="9227391" y="1342846"/>
            <a:ext cx="569344" cy="339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3105509"/>
            <a:ext cx="2898475" cy="20185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қылмысқа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68128" y="4839418"/>
            <a:ext cx="2898475" cy="201858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қатынасу алдын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қасақана 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қылмыс істеу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жөнінде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01110" y="2751825"/>
            <a:ext cx="2898475" cy="20185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Ертеде ауыр және аса ауыр қылмыс жасағандар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293525" y="4344838"/>
            <a:ext cx="2898475" cy="20185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тұрақты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b="0" cap="none" dirty="0" err="1" smtClean="0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4800" b="0" cap="none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4800" b="0" cap="none" dirty="0" err="1" smtClean="0">
                <a:latin typeface="Times New Roman" pitchFamily="18" charset="0"/>
                <a:cs typeface="Times New Roman" pitchFamily="18" charset="0"/>
              </a:rPr>
              <a:t>ұйымдасқан </a:t>
            </a:r>
            <a:r>
              <a:rPr lang="ru-RU" sz="4800" b="0" cap="none" dirty="0" smtClean="0">
                <a:latin typeface="Times New Roman" pitchFamily="18" charset="0"/>
                <a:cs typeface="Times New Roman" pitchFamily="18" charset="0"/>
              </a:rPr>
              <a:t>топ:</a:t>
            </a:r>
            <a:endParaRPr lang="ru-RU" sz="4800" b="0" cap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62309" y="1639019"/>
          <a:ext cx="10938295" cy="449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741872"/>
            <a:ext cx="5445369" cy="14190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</a:rPr>
              <a:t>Қазақстан республикасының қылмыстық кодексінің 28-бабы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927012" cy="3454523"/>
          </a:xfrm>
        </p:spPr>
        <p:txBody>
          <a:bodyPr rtlCol="0"/>
          <a:lstStyle/>
          <a:p>
            <a:pPr marL="342900" indent="-342900" algn="just">
              <a:buFont typeface="+mj-lt"/>
              <a:buAutoNum type="arabicPeriod"/>
            </a:pP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Ұйымдастырушы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kk-KZ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Айдап салушы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kk-KZ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Көмектесуші </a:t>
            </a:r>
            <a:endParaRPr lang="ru-RU" sz="4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Орындаушы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db0424706e6115567ea71d81b69e658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0883" r="20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669634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4308992_TF33468121" id="{12BA0A89-130E-46D8-B46B-D3E3DEFB109F}" vid="{35C16863-B1B5-434A-B90D-80F927092A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0CE401-796E-4493-905E-4DDA5AF62AB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573</Words>
  <Application>Microsoft Office PowerPoint</Application>
  <PresentationFormat>Произвольный</PresentationFormat>
  <Paragraphs>83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</vt:lpstr>
      <vt:lpstr>ҰЙЫМДАСҚАН ҚЫЛМЫС</vt:lpstr>
      <vt:lpstr>ЖОСПАР</vt:lpstr>
      <vt:lpstr>ҰЙЫМДАСҚАН ҚЫЛМЫС</vt:lpstr>
      <vt:lpstr>қылмысты бір немесе бірнеше қылмыс жасау үшін күні бұрын біріккен адамдардың тұрақты тобы жасаса, ол ұйымдасқан топ жасаған қылмыс деп танылады. </vt:lpstr>
      <vt:lpstr>Қылмыстық іс-әрекеттің мақсаттары бойынша ұйымдасқан қылмыстық құрылымдар мыналарға бөлінеді: </vt:lpstr>
      <vt:lpstr>И.Н.Сорокотягиннің ойынша, дәстүрлі ұйымдасқан қылмыстық топ психологиясына кіреді:</vt:lpstr>
      <vt:lpstr>Ұйымдасқан топпен істелетін қылмыстардың белгілері: </vt:lpstr>
      <vt:lpstr>Алдын ала ұйымдасқан топ:</vt:lpstr>
      <vt:lpstr>Қазақстан республикасының қылмыстық кодексінің 28-бабы</vt:lpstr>
      <vt:lpstr>Слайд 10</vt:lpstr>
      <vt:lpstr>Слайд 11</vt:lpstr>
      <vt:lpstr>Ұйымдасқан қылмыстың себептері мен жағдайлары</vt:lpstr>
      <vt:lpstr>Себептері мен жағдайы:</vt:lpstr>
      <vt:lpstr>Ұйымдасқан қылмыстың алдын алу:</vt:lpstr>
      <vt:lpstr>   Қылмыстылықпен күресті жалпы үйымдастыруға мыналар жатады:   1. Акпараттық-талдау қызметі. 2. Криминологиялық болжаулау. 3. Қылмыстылықпен күрес стратегиясын анықтау. 4. Қылмыскерлікпен күреске бағдарлама жасау. 5. Қылмыстылықпен күрес саласында заң шығарушылық.  </vt:lpstr>
      <vt:lpstr>ҚОРЫТЫНДЫ</vt:lpstr>
      <vt:lpstr>ПайдаланЫЛған әдебиеттер тізімі: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2021-10-20T14:37:25Z</dcterms:created>
  <dcterms:modified xsi:type="dcterms:W3CDTF">2022-01-12T05:36:31Z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