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712" r:id="rId3"/>
    <p:sldMasterId id="2147483764" r:id="rId4"/>
    <p:sldMasterId id="2147483802" r:id="rId5"/>
    <p:sldMasterId id="2147483875" r:id="rId6"/>
    <p:sldMasterId id="2147483915" r:id="rId7"/>
  </p:sldMasterIdLst>
  <p:notesMasterIdLst>
    <p:notesMasterId r:id="rId29"/>
  </p:notesMasterIdLst>
  <p:sldIdLst>
    <p:sldId id="300" r:id="rId8"/>
    <p:sldId id="281" r:id="rId9"/>
    <p:sldId id="294" r:id="rId10"/>
    <p:sldId id="301" r:id="rId11"/>
    <p:sldId id="302" r:id="rId12"/>
    <p:sldId id="303" r:id="rId13"/>
    <p:sldId id="304" r:id="rId14"/>
    <p:sldId id="287" r:id="rId15"/>
    <p:sldId id="305" r:id="rId16"/>
    <p:sldId id="260" r:id="rId17"/>
    <p:sldId id="307" r:id="rId18"/>
    <p:sldId id="311" r:id="rId19"/>
    <p:sldId id="312" r:id="rId20"/>
    <p:sldId id="309" r:id="rId21"/>
    <p:sldId id="288" r:id="rId22"/>
    <p:sldId id="313" r:id="rId23"/>
    <p:sldId id="259" r:id="rId24"/>
    <p:sldId id="263" r:id="rId25"/>
    <p:sldId id="308" r:id="rId26"/>
    <p:sldId id="310" r:id="rId27"/>
    <p:sldId id="29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52" d="100"/>
          <a:sy n="52" d="100"/>
        </p:scale>
        <p:origin x="-989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450F1-17F8-43B0-8501-599051A90F64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E36EA-F5A1-40D0-8423-B1DF61816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54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E36EA-F5A1-40D0-8423-B1DF6181641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7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7704AF-D877-4D96-8162-F87583DDF7E3}" type="slidenum">
              <a:rPr lang="ru-RU" smtClean="0">
                <a:solidFill>
                  <a:prstClr val="black"/>
                </a:solidFill>
              </a:rPr>
              <a:pPr eaLnBrk="1" hangingPunct="1"/>
              <a:t>18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DA53-76C8-40B2-8DD3-3A683968C6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6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680F-F034-48A8-AA05-A094352AB8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6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2CA66-0ADA-4C8A-8C61-74FC7C002E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78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7CF6-3D12-4219-8609-49831AB344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7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DA53-76C8-40B2-8DD3-3A683968C6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97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410FE-DEBD-4834-B64D-BAE9BE1843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95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CF3C2-D02B-4F94-98BC-4AC36604AD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33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D7E5-3F33-4616-84A5-D1BDAA1A05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86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8547-6D2B-45C6-84E0-8931E7CE88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71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2D2D3-3C8D-4B61-B673-A02DA354B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40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FCFCA-3E62-45CF-9EF3-F6FB57E350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0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410FE-DEBD-4834-B64D-BAE9BE1843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33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422D-AAC3-4C14-B443-9BEA05ECF7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3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C3F3-D4F0-4BC4-B822-4CAD73F253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78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680F-F034-48A8-AA05-A094352AB8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19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2CA66-0ADA-4C8A-8C61-74FC7C002E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76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7CF6-3D12-4219-8609-49831AB344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38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DA53-76C8-40B2-8DD3-3A683968C6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50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410FE-DEBD-4834-B64D-BAE9BE1843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70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CF3C2-D02B-4F94-98BC-4AC36604AD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52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D7E5-3F33-4616-84A5-D1BDAA1A05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10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8547-6D2B-45C6-84E0-8931E7CE88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6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CF3C2-D02B-4F94-98BC-4AC36604AD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86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2D2D3-3C8D-4B61-B673-A02DA354B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74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FCFCA-3E62-45CF-9EF3-F6FB57E350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49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422D-AAC3-4C14-B443-9BEA05ECF7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65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C3F3-D4F0-4BC4-B822-4CAD73F253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85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680F-F034-48A8-AA05-A094352AB8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95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2CA66-0ADA-4C8A-8C61-74FC7C002E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91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7CF6-3D12-4219-8609-49831AB344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99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DA53-76C8-40B2-8DD3-3A683968C6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120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410FE-DEBD-4834-B64D-BAE9BE1843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94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CF3C2-D02B-4F94-98BC-4AC36604AD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D7E5-3F33-4616-84A5-D1BDAA1A05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298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D7E5-3F33-4616-84A5-D1BDAA1A05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08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8547-6D2B-45C6-84E0-8931E7CE88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919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2D2D3-3C8D-4B61-B673-A02DA354B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12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FCFCA-3E62-45CF-9EF3-F6FB57E350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291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422D-AAC3-4C14-B443-9BEA05ECF7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677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C3F3-D4F0-4BC4-B822-4CAD73F253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680F-F034-48A8-AA05-A094352AB8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52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2CA66-0ADA-4C8A-8C61-74FC7C002E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836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7CF6-3D12-4219-8609-49831AB344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97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5368E-2A75-4BAD-BC78-0973F3AA9D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82793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8547-6D2B-45C6-84E0-8931E7CE88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463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1119F-694B-428F-B441-F1F9F3BA3A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72809"/>
      </p:ext>
    </p:extLst>
  </p:cSld>
  <p:clrMapOvr>
    <a:masterClrMapping/>
  </p:clrMapOvr>
  <p:transition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46C0D-FDE7-4082-A62F-CC6133BDCA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46312"/>
      </p:ext>
    </p:extLst>
  </p:cSld>
  <p:clrMapOvr>
    <a:masterClrMapping/>
  </p:clrMapOvr>
  <p:transition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48D96-0B8B-442B-B333-1CF66330C8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0375"/>
      </p:ext>
    </p:extLst>
  </p:cSld>
  <p:clrMapOvr>
    <a:masterClrMapping/>
  </p:clrMapOvr>
  <p:transition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644D8-EF92-448A-A7E1-E1E42A0D34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96129"/>
      </p:ext>
    </p:extLst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0A827-3554-4110-8538-85DED8EA34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22510"/>
      </p:ext>
    </p:extLst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436D6-C223-418C-ADF2-1343FEDEAF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7481"/>
      </p:ext>
    </p:extLst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DF3EF-31E6-4802-93B5-2CAA14BBF7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95497"/>
      </p:ext>
    </p:extLst>
  </p:cSld>
  <p:clrMapOvr>
    <a:masterClrMapping/>
  </p:clrMapOvr>
  <p:transition spd="med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DEB35-7D7B-401F-8860-EA2FF05874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14396"/>
      </p:ext>
    </p:extLst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BE915-EB77-420C-8E97-769542FB1D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20172"/>
      </p:ext>
    </p:extLst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A46E3-22D2-4767-833E-B78845304C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48337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2D2D3-3C8D-4B61-B673-A02DA354B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013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DA53-76C8-40B2-8DD3-3A683968C6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563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410FE-DEBD-4834-B64D-BAE9BE1843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97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CF3C2-D02B-4F94-98BC-4AC36604AD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169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D7E5-3F33-4616-84A5-D1BDAA1A05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345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8547-6D2B-45C6-84E0-8931E7CE88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37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2D2D3-3C8D-4B61-B673-A02DA354B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903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FCFCA-3E62-45CF-9EF3-F6FB57E350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488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422D-AAC3-4C14-B443-9BEA05ECF7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036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C3F3-D4F0-4BC4-B822-4CAD73F253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288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680F-F034-48A8-AA05-A094352AB8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FCFCA-3E62-45CF-9EF3-F6FB57E350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594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2CA66-0ADA-4C8A-8C61-74FC7C002E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151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7CF6-3D12-4219-8609-49831AB344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175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6A213-2F1C-457E-B033-1532287ECB35}" type="datetimeFigureOut">
              <a:rPr lang="en-US" smtClean="0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7EA1197-C440-4A3D-8138-1A55D951F26A}" type="slidenum">
              <a:rPr lang="en-US" smtClean="0">
                <a:solidFill>
                  <a:srgbClr val="5BD078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D078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3161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98196-D28F-4AE6-9A8E-23403D1E8CC6}" type="datetimeFigureOut">
              <a:rPr lang="en-US" smtClean="0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E23D7C65-B564-4BAA-9B08-B972F371C4DB}" type="slidenum">
              <a:rPr lang="en-US" smtClean="0">
                <a:solidFill>
                  <a:srgbClr val="5BD078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D078">
                  <a:shade val="75000"/>
                </a:srgb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0862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1BA392-1AD9-4F87-881F-99BD55B7631E}" type="datetimeFigureOut">
              <a:rPr lang="en-US" smtClean="0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E3A9F97-C78B-444C-B99A-9BA2270C16B8}" type="slidenum">
              <a:rPr lang="en-US" smtClean="0">
                <a:solidFill>
                  <a:srgbClr val="5BD078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D078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4141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DD66A643-B857-433F-836A-3EB100767C5E}" type="datetimeFigureOut">
              <a:rPr lang="en-US" smtClean="0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96686-8742-44D9-9AA9-694EC008B012}" type="slidenum">
              <a:rPr lang="en-US" smtClean="0">
                <a:solidFill>
                  <a:srgbClr val="5BD078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D078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1213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89957-2684-4904-A656-1F3F78131D83}" type="datetimeFigureOut">
              <a:rPr lang="en-US" smtClean="0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D77F07A-42A1-4C7C-B909-CE414D296BD6}" type="slidenum">
              <a:rPr lang="en-US" smtClean="0">
                <a:solidFill>
                  <a:srgbClr val="5BD078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D078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5875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60F5B9-747F-4783-8581-04376346F549}" type="datetimeFigureOut">
              <a:rPr lang="en-US" smtClean="0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D2BA5489-AD3A-403D-A397-81FC53A85FD3}" type="slidenum">
              <a:rPr lang="en-US" smtClean="0">
                <a:solidFill>
                  <a:srgbClr val="5BD078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D07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99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4F4A7A-198E-444A-9FCA-D1C5C977EC67}" type="datetimeFigureOut">
              <a:rPr lang="en-US" smtClean="0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678AE6-E169-48C8-8C7A-49F7A30EB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34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F8BBFE6-52F3-4467-8A2B-BCEB27940B04}" type="slidenum">
              <a:rPr lang="en-US" smtClean="0">
                <a:solidFill>
                  <a:srgbClr val="5BD078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D078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A19182-F639-4F0B-ACE5-97DA81A8A458}" type="datetimeFigureOut">
              <a:rPr lang="en-US" smtClean="0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3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422D-AAC3-4C14-B443-9BEA05ECF7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182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6D68AFEC-9B46-42D9-BAFC-E22D22C7A919}" type="slidenum">
              <a:rPr lang="en-US" smtClean="0">
                <a:solidFill>
                  <a:srgbClr val="5BD078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D078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06BDD63E-B56B-4721-B4BB-B17E8D9A484C}" type="datetimeFigureOut">
              <a:rPr lang="en-US" smtClean="0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60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C78919-18E1-42CF-8433-DB5603CE27E7}" type="datetimeFigureOut">
              <a:rPr lang="en-US" smtClean="0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3B3A3-66F3-4DF9-954B-E10C42721A8E}" type="slidenum">
              <a:rPr lang="en-US" smtClean="0">
                <a:solidFill>
                  <a:srgbClr val="5BD078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D078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7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7FEDFF6F-C1B4-4248-86B0-B8B1796293A8}" type="slidenum">
              <a:rPr lang="en-US" smtClean="0">
                <a:solidFill>
                  <a:srgbClr val="5BD078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BD078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8229F-1D58-43C9-9223-4A61CCD988D7}" type="datetimeFigureOut">
              <a:rPr lang="en-US" smtClean="0"/>
              <a:pPr>
                <a:defRPr/>
              </a:pPr>
              <a:t>2/10/2019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6137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C3F3-D4F0-4BC4-B822-4CAD73F253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0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82D839-C0FF-473E-84E2-AD0421FE12CE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2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82D839-C0FF-473E-84E2-AD0421FE12CE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82D839-C0FF-473E-84E2-AD0421FE12CE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6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82D839-C0FF-473E-84E2-AD0421FE12CE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2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7D1316-3BBD-4A08-A652-13B3E955335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1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82D839-C0FF-473E-84E2-AD0421FE12CE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F4DCB-DA83-45B6-8AF1-E8EF2E83106E}" type="datetimeFigureOut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2/10/2019</a:t>
            </a:fld>
            <a:endParaRPr lang="en-US"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2230D-3449-4A9A-BEF8-D7EFFF86EEBE}" type="slidenum">
              <a:rPr lang="en-US" smtClean="0">
                <a:solidFill>
                  <a:srgbClr val="5BD078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5BD078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7929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53.jpe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19" y="-2770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412" y="437955"/>
            <a:ext cx="8665738" cy="603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  беру  саласы:  </a:t>
            </a:r>
            <a:r>
              <a:rPr lang="kk-KZ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«Таным»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  қызметі: </a:t>
            </a:r>
            <a:r>
              <a:rPr lang="kk-KZ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Қарапайым математикалық </a:t>
            </a:r>
          </a:p>
          <a:p>
            <a:pPr lvl="0"/>
            <a:r>
              <a:rPr lang="kk-KZ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ұғымдарды қалыптастыру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8 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санының 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құрамымен таныстыру</a:t>
            </a:r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400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Мақсаты: </a:t>
            </a: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Сан </a:t>
            </a:r>
            <a:r>
              <a:rPr lang="kk-KZ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құрамы және санау: 8 санының құрамымен </a:t>
            </a: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таныстыру.Геометриялық </a:t>
            </a:r>
            <a:r>
              <a:rPr lang="kk-KZ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фигура: Таныс </a:t>
            </a: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	фигураларды </a:t>
            </a:r>
            <a:r>
              <a:rPr lang="kk-KZ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сала білуге, төртбұрыш </a:t>
            </a: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 				туралы </a:t>
            </a:r>
            <a:r>
              <a:rPr lang="kk-KZ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білімдерін бекіту.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		Көлем</a:t>
            </a:r>
            <a:r>
              <a:rPr lang="kk-KZ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 заттарды ұзындығына, </a:t>
            </a: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				жалпақтығына 	қарай өлшеп 					салыстыра </a:t>
            </a:r>
            <a:r>
              <a:rPr lang="kk-KZ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білу дағдыларын </a:t>
            </a: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  					қалыптастыру</a:t>
            </a:r>
            <a:r>
              <a:rPr lang="kk-KZ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513952" y="32495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3-тапсырма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«Көршісін тап»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67" name="Group 5"/>
          <p:cNvGrpSpPr>
            <a:grpSpLocks/>
          </p:cNvGrpSpPr>
          <p:nvPr/>
        </p:nvGrpSpPr>
        <p:grpSpPr bwMode="auto">
          <a:xfrm>
            <a:off x="3779838" y="4365625"/>
            <a:ext cx="2089150" cy="720725"/>
            <a:chOff x="3500" y="1706"/>
            <a:chExt cx="1240" cy="368"/>
          </a:xfrm>
        </p:grpSpPr>
        <p:sp>
          <p:nvSpPr>
            <p:cNvPr id="11325" name="Rectangle 6"/>
            <p:cNvSpPr>
              <a:spLocks noChangeArrowheads="1"/>
            </p:cNvSpPr>
            <p:nvPr/>
          </p:nvSpPr>
          <p:spPr bwMode="auto">
            <a:xfrm>
              <a:off x="3500" y="1706"/>
              <a:ext cx="413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sz="4400" b="1">
                  <a:solidFill>
                    <a:srgbClr val="FF0066"/>
                  </a:solidFill>
                  <a:latin typeface="Arial" charset="0"/>
                </a:rPr>
                <a:t>7</a:t>
              </a:r>
              <a:endParaRPr lang="ru-RU" sz="44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11326" name="Rectangle 7"/>
            <p:cNvSpPr>
              <a:spLocks noChangeArrowheads="1"/>
            </p:cNvSpPr>
            <p:nvPr/>
          </p:nvSpPr>
          <p:spPr bwMode="auto">
            <a:xfrm>
              <a:off x="3913" y="1706"/>
              <a:ext cx="414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8</a:t>
              </a:r>
            </a:p>
          </p:txBody>
        </p:sp>
        <p:sp>
          <p:nvSpPr>
            <p:cNvPr id="11327" name="Rectangle 8"/>
            <p:cNvSpPr>
              <a:spLocks noChangeArrowheads="1"/>
            </p:cNvSpPr>
            <p:nvPr/>
          </p:nvSpPr>
          <p:spPr bwMode="auto">
            <a:xfrm>
              <a:off x="4326" y="1706"/>
              <a:ext cx="414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sz="4400" b="1">
                  <a:solidFill>
                    <a:srgbClr val="FF0066"/>
                  </a:solidFill>
                  <a:latin typeface="Arial" charset="0"/>
                </a:rPr>
                <a:t>9</a:t>
              </a:r>
              <a:endParaRPr lang="ru-RU" sz="4400" b="1">
                <a:solidFill>
                  <a:srgbClr val="FF0066"/>
                </a:solidFill>
                <a:latin typeface="Arial" charset="0"/>
              </a:endParaRPr>
            </a:p>
          </p:txBody>
        </p:sp>
      </p:grpSp>
      <p:grpSp>
        <p:nvGrpSpPr>
          <p:cNvPr id="11268" name="Group 9"/>
          <p:cNvGrpSpPr>
            <a:grpSpLocks/>
          </p:cNvGrpSpPr>
          <p:nvPr/>
        </p:nvGrpSpPr>
        <p:grpSpPr bwMode="auto">
          <a:xfrm>
            <a:off x="3708400" y="1628775"/>
            <a:ext cx="2089150" cy="720725"/>
            <a:chOff x="3500" y="1706"/>
            <a:chExt cx="1240" cy="368"/>
          </a:xfrm>
        </p:grpSpPr>
        <p:sp>
          <p:nvSpPr>
            <p:cNvPr id="11322" name="Rectangle 10"/>
            <p:cNvSpPr>
              <a:spLocks noChangeArrowheads="1"/>
            </p:cNvSpPr>
            <p:nvPr/>
          </p:nvSpPr>
          <p:spPr bwMode="auto">
            <a:xfrm>
              <a:off x="3500" y="1706"/>
              <a:ext cx="413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323" name="Rectangle 11"/>
            <p:cNvSpPr>
              <a:spLocks noChangeArrowheads="1"/>
            </p:cNvSpPr>
            <p:nvPr/>
          </p:nvSpPr>
          <p:spPr bwMode="auto">
            <a:xfrm>
              <a:off x="3913" y="1706"/>
              <a:ext cx="414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sz="4400" b="1">
                  <a:solidFill>
                    <a:srgbClr val="FF0066"/>
                  </a:solidFill>
                  <a:latin typeface="Arial" charset="0"/>
                </a:rPr>
                <a:t>5</a:t>
              </a:r>
              <a:endParaRPr lang="ru-RU" sz="44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11324" name="Rectangle 12"/>
            <p:cNvSpPr>
              <a:spLocks noChangeArrowheads="1"/>
            </p:cNvSpPr>
            <p:nvPr/>
          </p:nvSpPr>
          <p:spPr bwMode="auto">
            <a:xfrm>
              <a:off x="4326" y="1706"/>
              <a:ext cx="414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1269" name="Group 13"/>
          <p:cNvGrpSpPr>
            <a:grpSpLocks/>
          </p:cNvGrpSpPr>
          <p:nvPr/>
        </p:nvGrpSpPr>
        <p:grpSpPr bwMode="auto">
          <a:xfrm>
            <a:off x="6443663" y="1628775"/>
            <a:ext cx="2089150" cy="720725"/>
            <a:chOff x="3500" y="1706"/>
            <a:chExt cx="1240" cy="368"/>
          </a:xfrm>
        </p:grpSpPr>
        <p:sp>
          <p:nvSpPr>
            <p:cNvPr id="11319" name="Rectangle 14"/>
            <p:cNvSpPr>
              <a:spLocks noChangeArrowheads="1"/>
            </p:cNvSpPr>
            <p:nvPr/>
          </p:nvSpPr>
          <p:spPr bwMode="auto">
            <a:xfrm>
              <a:off x="3500" y="1706"/>
              <a:ext cx="413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320" name="Rectangle 15"/>
            <p:cNvSpPr>
              <a:spLocks noChangeArrowheads="1"/>
            </p:cNvSpPr>
            <p:nvPr/>
          </p:nvSpPr>
          <p:spPr bwMode="auto">
            <a:xfrm>
              <a:off x="3913" y="1706"/>
              <a:ext cx="414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sz="4400" b="1">
                  <a:solidFill>
                    <a:srgbClr val="FF0066"/>
                  </a:solidFill>
                  <a:latin typeface="Arial" charset="0"/>
                </a:rPr>
                <a:t>2</a:t>
              </a:r>
              <a:endParaRPr lang="ru-RU" sz="44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11321" name="Rectangle 16"/>
            <p:cNvSpPr>
              <a:spLocks noChangeArrowheads="1"/>
            </p:cNvSpPr>
            <p:nvPr/>
          </p:nvSpPr>
          <p:spPr bwMode="auto">
            <a:xfrm>
              <a:off x="4326" y="1706"/>
              <a:ext cx="414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1270" name="Group 17"/>
          <p:cNvGrpSpPr>
            <a:grpSpLocks/>
          </p:cNvGrpSpPr>
          <p:nvPr/>
        </p:nvGrpSpPr>
        <p:grpSpPr bwMode="auto">
          <a:xfrm>
            <a:off x="1857375" y="3071813"/>
            <a:ext cx="2571750" cy="720725"/>
            <a:chOff x="3500" y="1706"/>
            <a:chExt cx="1240" cy="368"/>
          </a:xfrm>
        </p:grpSpPr>
        <p:sp>
          <p:nvSpPr>
            <p:cNvPr id="11316" name="Rectangle 18"/>
            <p:cNvSpPr>
              <a:spLocks noChangeArrowheads="1"/>
            </p:cNvSpPr>
            <p:nvPr/>
          </p:nvSpPr>
          <p:spPr bwMode="auto">
            <a:xfrm>
              <a:off x="3500" y="1706"/>
              <a:ext cx="413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sz="4400" b="1">
                  <a:solidFill>
                    <a:srgbClr val="FF0066"/>
                  </a:solidFill>
                  <a:latin typeface="Arial" charset="0"/>
                </a:rPr>
                <a:t>4</a:t>
              </a:r>
              <a:endParaRPr lang="ru-RU" sz="44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11317" name="Rectangle 19"/>
            <p:cNvSpPr>
              <a:spLocks noChangeArrowheads="1"/>
            </p:cNvSpPr>
            <p:nvPr/>
          </p:nvSpPr>
          <p:spPr bwMode="auto">
            <a:xfrm>
              <a:off x="3913" y="1706"/>
              <a:ext cx="414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318" name="Rectangle 20"/>
            <p:cNvSpPr>
              <a:spLocks noChangeArrowheads="1"/>
            </p:cNvSpPr>
            <p:nvPr/>
          </p:nvSpPr>
          <p:spPr bwMode="auto">
            <a:xfrm>
              <a:off x="4326" y="1706"/>
              <a:ext cx="414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sz="4400" b="1">
                  <a:solidFill>
                    <a:srgbClr val="FF0066"/>
                  </a:solidFill>
                  <a:latin typeface="Arial" charset="0"/>
                </a:rPr>
                <a:t>6</a:t>
              </a:r>
              <a:endParaRPr lang="ru-RU" sz="4400" b="1">
                <a:solidFill>
                  <a:srgbClr val="FF0066"/>
                </a:solidFill>
                <a:latin typeface="Arial" charset="0"/>
              </a:endParaRPr>
            </a:p>
          </p:txBody>
        </p:sp>
      </p:grpSp>
      <p:grpSp>
        <p:nvGrpSpPr>
          <p:cNvPr id="11271" name="Group 21"/>
          <p:cNvGrpSpPr>
            <a:grpSpLocks/>
          </p:cNvGrpSpPr>
          <p:nvPr/>
        </p:nvGrpSpPr>
        <p:grpSpPr bwMode="auto">
          <a:xfrm>
            <a:off x="5357813" y="3071813"/>
            <a:ext cx="2786062" cy="649287"/>
            <a:chOff x="3500" y="1706"/>
            <a:chExt cx="1240" cy="368"/>
          </a:xfrm>
        </p:grpSpPr>
        <p:sp>
          <p:nvSpPr>
            <p:cNvPr id="11313" name="Rectangle 22"/>
            <p:cNvSpPr>
              <a:spLocks noChangeArrowheads="1"/>
            </p:cNvSpPr>
            <p:nvPr/>
          </p:nvSpPr>
          <p:spPr bwMode="auto">
            <a:xfrm>
              <a:off x="3500" y="1706"/>
              <a:ext cx="413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sz="4400" b="1">
                  <a:solidFill>
                    <a:srgbClr val="FF0066"/>
                  </a:solidFill>
                  <a:latin typeface="Arial" charset="0"/>
                </a:rPr>
                <a:t>3</a:t>
              </a:r>
              <a:endParaRPr lang="ru-RU" sz="44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11314" name="Rectangle 23"/>
            <p:cNvSpPr>
              <a:spLocks noChangeArrowheads="1"/>
            </p:cNvSpPr>
            <p:nvPr/>
          </p:nvSpPr>
          <p:spPr bwMode="auto">
            <a:xfrm>
              <a:off x="3913" y="1706"/>
              <a:ext cx="414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315" name="Rectangle 24"/>
            <p:cNvSpPr>
              <a:spLocks noChangeArrowheads="1"/>
            </p:cNvSpPr>
            <p:nvPr/>
          </p:nvSpPr>
          <p:spPr bwMode="auto">
            <a:xfrm>
              <a:off x="4326" y="1706"/>
              <a:ext cx="414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sz="4400" b="1">
                  <a:solidFill>
                    <a:srgbClr val="FF0066"/>
                  </a:solidFill>
                  <a:latin typeface="Arial" charset="0"/>
                </a:rPr>
                <a:t>5</a:t>
              </a:r>
              <a:endParaRPr lang="ru-RU" sz="4400" b="1">
                <a:solidFill>
                  <a:srgbClr val="FF0066"/>
                </a:solidFill>
                <a:latin typeface="Arial" charset="0"/>
              </a:endParaRPr>
            </a:p>
          </p:txBody>
        </p:sp>
      </p:grpSp>
      <p:grpSp>
        <p:nvGrpSpPr>
          <p:cNvPr id="11272" name="Group 29"/>
          <p:cNvGrpSpPr>
            <a:grpSpLocks/>
          </p:cNvGrpSpPr>
          <p:nvPr/>
        </p:nvGrpSpPr>
        <p:grpSpPr bwMode="auto">
          <a:xfrm>
            <a:off x="1258888" y="4365625"/>
            <a:ext cx="2089150" cy="720725"/>
            <a:chOff x="3500" y="1706"/>
            <a:chExt cx="1240" cy="368"/>
          </a:xfrm>
        </p:grpSpPr>
        <p:sp>
          <p:nvSpPr>
            <p:cNvPr id="11310" name="Rectangle 30"/>
            <p:cNvSpPr>
              <a:spLocks noChangeArrowheads="1"/>
            </p:cNvSpPr>
            <p:nvPr/>
          </p:nvSpPr>
          <p:spPr bwMode="auto">
            <a:xfrm>
              <a:off x="3500" y="1706"/>
              <a:ext cx="413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311" name="Rectangle 31"/>
            <p:cNvSpPr>
              <a:spLocks noChangeArrowheads="1"/>
            </p:cNvSpPr>
            <p:nvPr/>
          </p:nvSpPr>
          <p:spPr bwMode="auto">
            <a:xfrm>
              <a:off x="3913" y="1706"/>
              <a:ext cx="414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sz="4400" b="1">
                  <a:solidFill>
                    <a:srgbClr val="FF0066"/>
                  </a:solidFill>
                  <a:latin typeface="Arial" charset="0"/>
                </a:rPr>
                <a:t>6</a:t>
              </a:r>
              <a:endParaRPr lang="ru-RU" sz="44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11312" name="Rectangle 32"/>
            <p:cNvSpPr>
              <a:spLocks noChangeArrowheads="1"/>
            </p:cNvSpPr>
            <p:nvPr/>
          </p:nvSpPr>
          <p:spPr bwMode="auto">
            <a:xfrm>
              <a:off x="4326" y="1706"/>
              <a:ext cx="414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7</a:t>
              </a:r>
            </a:p>
          </p:txBody>
        </p:sp>
      </p:grpSp>
      <p:grpSp>
        <p:nvGrpSpPr>
          <p:cNvPr id="11273" name="Group 33"/>
          <p:cNvGrpSpPr>
            <a:grpSpLocks/>
          </p:cNvGrpSpPr>
          <p:nvPr/>
        </p:nvGrpSpPr>
        <p:grpSpPr bwMode="auto">
          <a:xfrm>
            <a:off x="1120775" y="1905000"/>
            <a:ext cx="2065338" cy="720725"/>
            <a:chOff x="3500" y="1706"/>
            <a:chExt cx="1226" cy="368"/>
          </a:xfrm>
        </p:grpSpPr>
        <p:sp>
          <p:nvSpPr>
            <p:cNvPr id="11306" name="Rectangle 34"/>
            <p:cNvSpPr>
              <a:spLocks noChangeArrowheads="1"/>
            </p:cNvSpPr>
            <p:nvPr/>
          </p:nvSpPr>
          <p:spPr bwMode="auto">
            <a:xfrm>
              <a:off x="3500" y="1706"/>
              <a:ext cx="413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307" name="Rectangle 35"/>
            <p:cNvSpPr>
              <a:spLocks noChangeArrowheads="1"/>
            </p:cNvSpPr>
            <p:nvPr/>
          </p:nvSpPr>
          <p:spPr bwMode="auto">
            <a:xfrm>
              <a:off x="3913" y="1706"/>
              <a:ext cx="414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sz="4400" b="1">
                  <a:solidFill>
                    <a:srgbClr val="FF0066"/>
                  </a:solidFill>
                  <a:latin typeface="Arial" charset="0"/>
                </a:rPr>
                <a:t>3</a:t>
              </a:r>
              <a:endParaRPr lang="ru-RU" sz="44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11308" name="Rectangle 36"/>
            <p:cNvSpPr>
              <a:spLocks noChangeArrowheads="1"/>
            </p:cNvSpPr>
            <p:nvPr/>
          </p:nvSpPr>
          <p:spPr bwMode="auto">
            <a:xfrm>
              <a:off x="4312" y="1706"/>
              <a:ext cx="414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309" name="Rectangle 35"/>
            <p:cNvSpPr>
              <a:spLocks noChangeArrowheads="1"/>
            </p:cNvSpPr>
            <p:nvPr/>
          </p:nvSpPr>
          <p:spPr bwMode="auto">
            <a:xfrm>
              <a:off x="3928" y="1706"/>
              <a:ext cx="414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sz="4400" b="1">
                  <a:solidFill>
                    <a:srgbClr val="FF0066"/>
                  </a:solidFill>
                  <a:latin typeface="Arial" charset="0"/>
                </a:rPr>
                <a:t>3</a:t>
              </a:r>
              <a:endParaRPr lang="ru-RU" sz="4400" b="1">
                <a:solidFill>
                  <a:srgbClr val="FF0066"/>
                </a:solidFill>
                <a:latin typeface="Arial" charset="0"/>
              </a:endParaRPr>
            </a:p>
          </p:txBody>
        </p:sp>
      </p:grpSp>
      <p:grpSp>
        <p:nvGrpSpPr>
          <p:cNvPr id="11274" name="Group 37"/>
          <p:cNvGrpSpPr>
            <a:grpSpLocks/>
          </p:cNvGrpSpPr>
          <p:nvPr/>
        </p:nvGrpSpPr>
        <p:grpSpPr bwMode="auto">
          <a:xfrm>
            <a:off x="6443663" y="4292600"/>
            <a:ext cx="2089150" cy="720725"/>
            <a:chOff x="3500" y="1706"/>
            <a:chExt cx="1240" cy="368"/>
          </a:xfrm>
        </p:grpSpPr>
        <p:sp>
          <p:nvSpPr>
            <p:cNvPr id="11303" name="Rectangle 38"/>
            <p:cNvSpPr>
              <a:spLocks noChangeArrowheads="1"/>
            </p:cNvSpPr>
            <p:nvPr/>
          </p:nvSpPr>
          <p:spPr bwMode="auto">
            <a:xfrm>
              <a:off x="3500" y="1706"/>
              <a:ext cx="413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11304" name="Rectangle 39"/>
            <p:cNvSpPr>
              <a:spLocks noChangeArrowheads="1"/>
            </p:cNvSpPr>
            <p:nvPr/>
          </p:nvSpPr>
          <p:spPr bwMode="auto">
            <a:xfrm>
              <a:off x="3913" y="1706"/>
              <a:ext cx="414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kk-KZ" sz="4400" b="1">
                  <a:solidFill>
                    <a:srgbClr val="FF0066"/>
                  </a:solidFill>
                  <a:latin typeface="Arial" charset="0"/>
                </a:rPr>
                <a:t>8</a:t>
              </a:r>
              <a:endParaRPr lang="ru-RU" sz="4400" b="1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11305" name="Rectangle 40"/>
            <p:cNvSpPr>
              <a:spLocks noChangeArrowheads="1"/>
            </p:cNvSpPr>
            <p:nvPr/>
          </p:nvSpPr>
          <p:spPr bwMode="auto">
            <a:xfrm>
              <a:off x="4326" y="1706"/>
              <a:ext cx="414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11275" name="Group 5"/>
          <p:cNvGrpSpPr>
            <a:grpSpLocks/>
          </p:cNvGrpSpPr>
          <p:nvPr/>
        </p:nvGrpSpPr>
        <p:grpSpPr bwMode="auto">
          <a:xfrm>
            <a:off x="3857625" y="5572125"/>
            <a:ext cx="2089150" cy="720725"/>
            <a:chOff x="3500" y="1706"/>
            <a:chExt cx="1240" cy="368"/>
          </a:xfrm>
        </p:grpSpPr>
        <p:sp>
          <p:nvSpPr>
            <p:cNvPr id="11300" name="Rectangle 6"/>
            <p:cNvSpPr>
              <a:spLocks noChangeArrowheads="1"/>
            </p:cNvSpPr>
            <p:nvPr/>
          </p:nvSpPr>
          <p:spPr bwMode="auto">
            <a:xfrm>
              <a:off x="3500" y="1706"/>
              <a:ext cx="413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11301" name="Rectangle 7"/>
            <p:cNvSpPr>
              <a:spLocks noChangeArrowheads="1"/>
            </p:cNvSpPr>
            <p:nvPr/>
          </p:nvSpPr>
          <p:spPr bwMode="auto">
            <a:xfrm>
              <a:off x="3913" y="1706"/>
              <a:ext cx="414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dirty="0">
                  <a:solidFill>
                    <a:srgbClr val="FF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11302" name="Rectangle 8"/>
            <p:cNvSpPr>
              <a:spLocks noChangeArrowheads="1"/>
            </p:cNvSpPr>
            <p:nvPr/>
          </p:nvSpPr>
          <p:spPr bwMode="auto">
            <a:xfrm>
              <a:off x="4326" y="1706"/>
              <a:ext cx="414" cy="368"/>
            </a:xfrm>
            <a:prstGeom prst="rect">
              <a:avLst/>
            </a:prstGeom>
            <a:noFill/>
            <a:ln w="38100">
              <a:solidFill>
                <a:srgbClr val="CC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</p:grpSp>
      <p:sp>
        <p:nvSpPr>
          <p:cNvPr id="11276" name="TextBox 53"/>
          <p:cNvSpPr txBox="1">
            <a:spLocks noChangeArrowheads="1"/>
          </p:cNvSpPr>
          <p:nvPr/>
        </p:nvSpPr>
        <p:spPr bwMode="auto">
          <a:xfrm>
            <a:off x="1274329" y="1958543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11277" name="TextBox 55"/>
          <p:cNvSpPr txBox="1">
            <a:spLocks noChangeArrowheads="1"/>
          </p:cNvSpPr>
          <p:nvPr/>
        </p:nvSpPr>
        <p:spPr bwMode="auto">
          <a:xfrm>
            <a:off x="2681288" y="1958543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00CC"/>
                </a:solidFill>
              </a:rPr>
              <a:t>4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543682" y="1916906"/>
            <a:ext cx="720725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279" name="TextBox 58"/>
          <p:cNvSpPr txBox="1">
            <a:spLocks noChangeArrowheads="1"/>
          </p:cNvSpPr>
          <p:nvPr/>
        </p:nvSpPr>
        <p:spPr bwMode="auto">
          <a:xfrm>
            <a:off x="3851275" y="162877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280" name="TextBox 60"/>
          <p:cNvSpPr txBox="1">
            <a:spLocks noChangeArrowheads="1"/>
          </p:cNvSpPr>
          <p:nvPr/>
        </p:nvSpPr>
        <p:spPr bwMode="auto">
          <a:xfrm>
            <a:off x="6588125" y="162877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281" name="TextBox 61"/>
          <p:cNvSpPr txBox="1">
            <a:spLocks noChangeArrowheads="1"/>
          </p:cNvSpPr>
          <p:nvPr/>
        </p:nvSpPr>
        <p:spPr bwMode="auto">
          <a:xfrm>
            <a:off x="8027988" y="162877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282" name="TextBox 62"/>
          <p:cNvSpPr txBox="1">
            <a:spLocks noChangeArrowheads="1"/>
          </p:cNvSpPr>
          <p:nvPr/>
        </p:nvSpPr>
        <p:spPr bwMode="auto">
          <a:xfrm>
            <a:off x="2843213" y="3068638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283" name="TextBox 63"/>
          <p:cNvSpPr txBox="1">
            <a:spLocks noChangeArrowheads="1"/>
          </p:cNvSpPr>
          <p:nvPr/>
        </p:nvSpPr>
        <p:spPr bwMode="auto">
          <a:xfrm>
            <a:off x="6588125" y="299720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284" name="TextBox 64"/>
          <p:cNvSpPr txBox="1">
            <a:spLocks noChangeArrowheads="1"/>
          </p:cNvSpPr>
          <p:nvPr/>
        </p:nvSpPr>
        <p:spPr bwMode="auto">
          <a:xfrm>
            <a:off x="1403350" y="436562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708400" y="1628775"/>
            <a:ext cx="719138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443663" y="1628775"/>
            <a:ext cx="792162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812088" y="1628775"/>
            <a:ext cx="7207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700338" y="3068638"/>
            <a:ext cx="863600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300788" y="3068638"/>
            <a:ext cx="93503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258888" y="4365625"/>
            <a:ext cx="720725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627313" y="4365625"/>
            <a:ext cx="720725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500563" y="4365625"/>
            <a:ext cx="719137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443663" y="4292600"/>
            <a:ext cx="7207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812088" y="4292600"/>
            <a:ext cx="7207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219700" y="5591303"/>
            <a:ext cx="792163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857625" y="5572125"/>
            <a:ext cx="720725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148917" y="1916906"/>
            <a:ext cx="720725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298" name="TextBox 78"/>
          <p:cNvSpPr txBox="1">
            <a:spLocks noChangeArrowheads="1"/>
          </p:cNvSpPr>
          <p:nvPr/>
        </p:nvSpPr>
        <p:spPr bwMode="auto">
          <a:xfrm>
            <a:off x="5219700" y="162877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5076825" y="1628775"/>
            <a:ext cx="719138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9" y="209573"/>
            <a:ext cx="2005402" cy="200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173770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8467" y="188640"/>
            <a:ext cx="50577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400" b="1" i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5-тапсырма</a:t>
            </a:r>
          </a:p>
          <a:p>
            <a:pPr algn="ctr"/>
            <a:r>
              <a:rPr lang="kk-KZ" sz="4400" b="1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Дәптермен жұмыс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2005013" cy="12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737718"/>
            <a:ext cx="4032448" cy="3347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99" y="1916832"/>
            <a:ext cx="944141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08" y="1916832"/>
            <a:ext cx="72239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527" y="1917739"/>
            <a:ext cx="792088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467" y="1916832"/>
            <a:ext cx="867389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11" y="3592268"/>
            <a:ext cx="87735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517" y="3585369"/>
            <a:ext cx="64928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502" y="3585369"/>
            <a:ext cx="99152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06" y="3585369"/>
            <a:ext cx="993891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53504" y="5517232"/>
            <a:ext cx="1134320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08004" y="1683335"/>
            <a:ext cx="3960440" cy="3347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5517232"/>
            <a:ext cx="1008112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801812"/>
            <a:ext cx="93821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11" y="1801812"/>
            <a:ext cx="93821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92" y="1801812"/>
            <a:ext cx="93821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905" y="1801812"/>
            <a:ext cx="93821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51" y="3106777"/>
            <a:ext cx="93821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061" y="3106777"/>
            <a:ext cx="93821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91" y="3105870"/>
            <a:ext cx="93821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5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7504" y="2564904"/>
            <a:ext cx="8784976" cy="4293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7388"/>
            <a:ext cx="8534772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Алаңқайда  </a:t>
            </a:r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саңырауқұлақ</a:t>
            </a:r>
          </a:p>
          <a:p>
            <a:pPr algn="ctr"/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Бар еді,жаңбырдан кейін</a:t>
            </a:r>
          </a:p>
          <a:p>
            <a:pPr algn="ctr"/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Тағы екеуі өсіпті,барлығы қанша </a:t>
            </a:r>
          </a:p>
          <a:p>
            <a:pPr algn="ctr"/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Болды?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38616"/>
            <a:ext cx="1706880" cy="1313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67" y="3646984"/>
            <a:ext cx="1706563" cy="120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55" y="2384884"/>
            <a:ext cx="1706563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1706563" cy="135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04" y="4705621"/>
            <a:ext cx="1706563" cy="124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83161"/>
            <a:ext cx="1706563" cy="136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09" y="4250050"/>
            <a:ext cx="2304256" cy="2422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8091" y="5949280"/>
            <a:ext cx="36166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4800" b="1" i="1" dirty="0" smtClean="0">
                <a:ln w="11430"/>
                <a:solidFill>
                  <a:srgbClr val="1F497D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6-тапсырма</a:t>
            </a:r>
            <a:endParaRPr lang="kk-KZ" sz="4800" b="1" i="1" dirty="0">
              <a:ln w="11430"/>
              <a:solidFill>
                <a:srgbClr val="1F497D">
                  <a:lumMod val="5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82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87624" y="2132856"/>
            <a:ext cx="7272808" cy="43204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95" y="2924944"/>
            <a:ext cx="1714500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93" y="2563577"/>
            <a:ext cx="1712913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05" y="2524597"/>
            <a:ext cx="1712913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7315">
            <a:off x="3971651" y="4586941"/>
            <a:ext cx="1712913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7" y="4293096"/>
            <a:ext cx="1712913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63" y="4297145"/>
            <a:ext cx="1712913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719" y="2924944"/>
            <a:ext cx="1712913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684" y="548680"/>
            <a:ext cx="9165843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Өсіп тұрған </a:t>
            </a:r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орамжапырақтың</a:t>
            </a:r>
          </a:p>
          <a:p>
            <a:pPr algn="ctr"/>
            <a:r>
              <a:rPr lang="kk-KZ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kk-KZ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екеуін алып кетті қаншасы қалды?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11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7"/>
            <a:ext cx="54072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7200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Сергіту сәті</a:t>
            </a:r>
            <a:endParaRPr lang="ru-RU" sz="7200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82" y="1468981"/>
            <a:ext cx="7072835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Бойымызды тік ұстап,</a:t>
            </a:r>
          </a:p>
          <a:p>
            <a:pPr algn="ctr"/>
            <a:r>
              <a:rPr lang="kk-KZ" sz="4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Емін-еркін тыныстап,</a:t>
            </a:r>
          </a:p>
          <a:p>
            <a:pPr algn="ctr"/>
            <a:r>
              <a:rPr lang="kk-KZ" sz="4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Оң қолыңды соз алға,</a:t>
            </a:r>
          </a:p>
          <a:p>
            <a:pPr algn="ctr"/>
            <a:r>
              <a:rPr lang="kk-KZ" sz="4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Қол ұшына қарада,</a:t>
            </a:r>
          </a:p>
          <a:p>
            <a:pPr algn="ctr"/>
            <a:r>
              <a:rPr lang="kk-KZ" sz="4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Үшбұрыш сыз ауада.</a:t>
            </a:r>
          </a:p>
          <a:p>
            <a:pPr algn="ctr"/>
            <a:r>
              <a:rPr lang="kk-KZ" sz="4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 қолың босқа тұрмасын,</a:t>
            </a:r>
          </a:p>
          <a:p>
            <a:pPr algn="ctr"/>
            <a:r>
              <a:rPr lang="kk-KZ" sz="4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Шеңбер жаса ауада</a:t>
            </a:r>
          </a:p>
          <a:p>
            <a:pPr algn="ctr"/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14" y="260647"/>
            <a:ext cx="2005013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0247">
            <a:off x="6236634" y="3285787"/>
            <a:ext cx="2807184" cy="218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678871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kk-KZ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санының құрамын табуды </a:t>
            </a:r>
          </a:p>
          <a:p>
            <a:pPr algn="ctr"/>
            <a:r>
              <a:rPr lang="kk-KZ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үйренеміз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3467" y="1634875"/>
            <a:ext cx="991144" cy="8726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13" y="2377362"/>
            <a:ext cx="963613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67" y="2972835"/>
            <a:ext cx="963613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71" y="2953437"/>
            <a:ext cx="963613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56" y="1742796"/>
            <a:ext cx="963613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62" y="2400423"/>
            <a:ext cx="963613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034752" y="2048036"/>
            <a:ext cx="1045528" cy="658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5122" idx="1"/>
            <a:endCxn id="5123" idx="3"/>
          </p:cNvCxnSpPr>
          <p:nvPr/>
        </p:nvCxnSpPr>
        <p:spPr>
          <a:xfrm flipH="1">
            <a:off x="2067080" y="2855993"/>
            <a:ext cx="908033" cy="595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68" y="2194758"/>
            <a:ext cx="840798" cy="55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8739">
            <a:off x="6409631" y="2869248"/>
            <a:ext cx="840798" cy="55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33253" y="2738503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77814" y="1253508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6524" y="2206745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9359" y="1545025"/>
            <a:ext cx="704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80" y="2773188"/>
            <a:ext cx="1774825" cy="149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222066" y="2071214"/>
            <a:ext cx="704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8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ru-RU" sz="8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50" y="1545025"/>
            <a:ext cx="5076056" cy="53129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611" y="3155064"/>
            <a:ext cx="993572" cy="1323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437" y="3570765"/>
            <a:ext cx="993775" cy="112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08" y="4061942"/>
            <a:ext cx="993775" cy="127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71" y="2700058"/>
            <a:ext cx="993775" cy="121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569" y="3720486"/>
            <a:ext cx="993775" cy="149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151" y="2755793"/>
            <a:ext cx="1151783" cy="142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438" y="3570765"/>
            <a:ext cx="1124994" cy="143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32" y="4797152"/>
            <a:ext cx="1549787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69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526E-6 L 0.06701 0.04 C 0.08108 0.04902 0.10208 0.05411 0.12396 0.05411 C 0.14896 0.05411 0.16892 0.04902 0.18299 0.04 L 0.40139 -0.37641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9" y="-16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853465"/>
              </p:ext>
            </p:extLst>
          </p:nvPr>
        </p:nvGraphicFramePr>
        <p:xfrm>
          <a:off x="3786188" y="1571625"/>
          <a:ext cx="3048000" cy="4302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</a:tblGrid>
              <a:tr h="69585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85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</a:t>
                      </a:r>
                      <a:endParaRPr lang="ru-RU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85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85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85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85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Равнобедренный треугольник 3"/>
          <p:cNvSpPr/>
          <p:nvPr/>
        </p:nvSpPr>
        <p:spPr>
          <a:xfrm>
            <a:off x="3429000" y="-200026"/>
            <a:ext cx="3714750" cy="1700213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50" y="1500188"/>
            <a:ext cx="56938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6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6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38" y="1500188"/>
            <a:ext cx="5309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6250" y="2214563"/>
            <a:ext cx="5693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6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86250" y="2857500"/>
            <a:ext cx="5309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57875" y="2857500"/>
            <a:ext cx="5309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8264" y="3586867"/>
            <a:ext cx="5309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7875" y="3571875"/>
            <a:ext cx="5309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250" y="4286250"/>
            <a:ext cx="5309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5400" b="1" i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i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7875" y="4286250"/>
            <a:ext cx="5309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5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7688" y="4929188"/>
            <a:ext cx="5309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891410" y="5022256"/>
            <a:ext cx="492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j04404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55211">
            <a:off x="141971" y="4232326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696" y="2629694"/>
            <a:ext cx="36162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7-тапсырма</a:t>
            </a:r>
          </a:p>
          <a:p>
            <a:r>
              <a:rPr lang="kk-KZ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«8 санының құрамын табу» ойыны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6172"/>
            <a:ext cx="2670780" cy="267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81136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4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" name="Text Box 2756"/>
          <p:cNvSpPr txBox="1">
            <a:spLocks noChangeArrowheads="1"/>
          </p:cNvSpPr>
          <p:nvPr/>
        </p:nvSpPr>
        <p:spPr bwMode="auto">
          <a:xfrm>
            <a:off x="2167307" y="0"/>
            <a:ext cx="500624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8-тапсырмасы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Дәптермен </a:t>
            </a:r>
            <a:r>
              <a:rPr lang="kk-KZ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sz="4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Group 2755"/>
          <p:cNvGraphicFramePr>
            <a:graphicFrameLocks/>
          </p:cNvGraphicFramePr>
          <p:nvPr/>
        </p:nvGraphicFramePr>
        <p:xfrm>
          <a:off x="250825" y="692150"/>
          <a:ext cx="8640760" cy="5514976"/>
        </p:xfrm>
        <a:graphic>
          <a:graphicData uri="http://schemas.openxmlformats.org/drawingml/2006/table">
            <a:tbl>
              <a:tblPr/>
              <a:tblGrid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  <a:gridCol w="432038"/>
              </a:tblGrid>
              <a:tr h="518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1086">
                <a:tc gridSpan="2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431904"/>
              </p:ext>
            </p:extLst>
          </p:nvPr>
        </p:nvGraphicFramePr>
        <p:xfrm>
          <a:off x="250825" y="1628800"/>
          <a:ext cx="8639175" cy="3455268"/>
        </p:xfrm>
        <a:graphic>
          <a:graphicData uri="http://schemas.openxmlformats.org/drawingml/2006/table">
            <a:tbl>
              <a:tblPr/>
              <a:tblGrid>
                <a:gridCol w="8639175"/>
              </a:tblGrid>
              <a:tr h="3455268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800" b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14" marB="45714">
                    <a:lnL w="12700" cmpd="sng">
                      <a:solidFill>
                        <a:srgbClr val="0000CC"/>
                      </a:solidFill>
                      <a:prstDash val="solid"/>
                    </a:lnL>
                    <a:lnR w="12700" cmpd="sng">
                      <a:solidFill>
                        <a:srgbClr val="0000CC"/>
                      </a:solidFill>
                      <a:prstDash val="solid"/>
                    </a:lnR>
                    <a:lnT w="12700" cmpd="sng">
                      <a:solidFill>
                        <a:srgbClr val="0000CC"/>
                      </a:solidFill>
                      <a:prstDash val="solid"/>
                    </a:lnT>
                    <a:lnB w="12700" cmpd="sng">
                      <a:solidFill>
                        <a:srgbClr val="0000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535" name="TextBox 14"/>
          <p:cNvSpPr txBox="1">
            <a:spLocks noChangeArrowheads="1"/>
          </p:cNvSpPr>
          <p:nvPr/>
        </p:nvSpPr>
        <p:spPr bwMode="auto">
          <a:xfrm>
            <a:off x="755649" y="692150"/>
            <a:ext cx="28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</a:rPr>
              <a:t> </a:t>
            </a:r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13536" name="Picture 27" descr="pervc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2665413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37" name="TextBox 16"/>
          <p:cNvSpPr txBox="1">
            <a:spLocks noChangeArrowheads="1"/>
          </p:cNvSpPr>
          <p:nvPr/>
        </p:nvSpPr>
        <p:spPr bwMode="auto">
          <a:xfrm>
            <a:off x="1547813" y="692150"/>
            <a:ext cx="284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3026585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40" y="3186214"/>
            <a:ext cx="1276179" cy="14909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03" y="-67491"/>
            <a:ext cx="1584960" cy="1851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69" y="2420888"/>
            <a:ext cx="1584960" cy="1851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29" y="980728"/>
            <a:ext cx="1493520" cy="1958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75" y="4677135"/>
            <a:ext cx="3207708" cy="2494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95536" y="-94207"/>
            <a:ext cx="3147015" cy="71711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2+3</a:t>
            </a:r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</a:p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2+1=</a:t>
            </a:r>
          </a:p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6+2=</a:t>
            </a:r>
          </a:p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4+2=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18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5087E-6 C 2.22222E-6 -0.03492 -0.26389 -0.27214 -0.22986 -0.27214 C -0.19479 -0.27214 -0.35712 -0.34336 -0.35712 -0.30844 C -0.35712 -0.27353 -0.50313 -0.3933 -0.46806 -0.3933 C -0.43403 -0.3933 -0.51528 -0.41411 -0.51528 -0.44902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64" y="-22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50867E-6 L -0.08247 0.10034 L -0.13333 0.15121 C -0.14045 0.15953 -0.12309 0.18219 -0.12066 0.19468 C -0.11823 0.20716 -0.11667 0.21618 -0.11875 0.22635 C -0.12083 0.23653 -0.12604 0.24832 -0.13333 0.25526 C -0.14063 0.26219 -0.15052 0.26589 -0.1625 0.26751 C -0.1375 0.26751 -0.2191 0.27468 -0.20504 0.26566 L -0.2316 0.25294 " pathEditMode="relative" rAng="0" ptsTypes="FAfaaa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13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08092E-6 L -0.11372 0.04393 C -0.16024 0.07237 -0.15486 0.07792 -0.17187 0.07792 C -0.18889 0.07792 -0.20278 0.04439 -0.21545 0.04393 C -0.22812 0.04347 -0.22309 0.03861 -0.24826 0.07537 C -0.27344 0.11214 -0.33455 0.21618 -0.36632 0.26428 L -0.43906 0.3637 " pathEditMode="relative" rAng="0" ptsTypes="FfaaaFF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2" y="18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7341E-7 L -0.14809 0.00879 C -0.13403 0.0178 -0.22448 0.02335 -0.2026 0.02335 C -0.1776 0.02335 -0.27118 0.03954 -0.25712 0.03052 L -0.32083 0.02821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1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Выноска-облако 4"/>
          <p:cNvSpPr>
            <a:spLocks noChangeArrowheads="1"/>
          </p:cNvSpPr>
          <p:nvPr/>
        </p:nvSpPr>
        <p:spPr bwMode="auto">
          <a:xfrm>
            <a:off x="3143250" y="188913"/>
            <a:ext cx="5821238" cy="3384103"/>
          </a:xfrm>
          <a:prstGeom prst="cloudCallout">
            <a:avLst>
              <a:gd name="adj1" fmla="val -51528"/>
              <a:gd name="adj2" fmla="val 82356"/>
            </a:avLst>
          </a:prstGeom>
          <a:solidFill>
            <a:srgbClr val="CCFFFF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i="1" dirty="0" smtClean="0">
                <a:solidFill>
                  <a:srgbClr val="000099"/>
                </a:solidFill>
                <a:latin typeface="Times New Roman" pitchFamily="18" charset="0"/>
              </a:rPr>
              <a:t>Дөңгелене тұрайық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i="1" dirty="0" smtClean="0">
                <a:solidFill>
                  <a:srgbClr val="000099"/>
                </a:solidFill>
                <a:latin typeface="Times New Roman" pitchFamily="18" charset="0"/>
              </a:rPr>
              <a:t>Достық үйін құрайық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i="1" dirty="0" smtClean="0">
                <a:solidFill>
                  <a:srgbClr val="000099"/>
                </a:solidFill>
                <a:latin typeface="Times New Roman" pitchFamily="18" charset="0"/>
              </a:rPr>
              <a:t>Математикамен дос болып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i="1" dirty="0" smtClean="0">
                <a:solidFill>
                  <a:srgbClr val="000099"/>
                </a:solidFill>
                <a:latin typeface="Times New Roman" pitchFamily="18" charset="0"/>
              </a:rPr>
              <a:t>Біз көңілді болайық!!!   </a:t>
            </a:r>
            <a:endParaRPr lang="ru-RU" sz="28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4099" name="Picture 5" descr="fairyl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788"/>
            <a:ext cx="914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19" descr="кун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22025">
            <a:off x="-370577" y="646798"/>
            <a:ext cx="3403986" cy="336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35471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6858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527726">
            <a:off x="2527343" y="542147"/>
            <a:ext cx="3127779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ru-RU" sz="3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682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1124744"/>
            <a:ext cx="35242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Марапаттау</a:t>
            </a:r>
            <a:endParaRPr lang="ru-RU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2761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548680"/>
            <a:ext cx="7416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80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Математика әлемі</a:t>
            </a:r>
            <a:endParaRPr lang="ru-RU" sz="80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90294" y="337304"/>
            <a:ext cx="5790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6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346"/>
            <a:ext cx="9144000" cy="58476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38028" y="34290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66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</a:p>
          <a:p>
            <a:pPr lvl="0" algn="ctr"/>
            <a:r>
              <a:rPr lang="ru-RU" sz="66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8     </a:t>
            </a:r>
          </a:p>
          <a:p>
            <a:pPr lvl="0" algn="ctr"/>
            <a:r>
              <a:rPr lang="ru-RU" sz="66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6600" b="1" i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8577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6600" b="1" i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  </a:t>
            </a:r>
          </a:p>
          <a:p>
            <a:pPr lvl="0" algn="ctr"/>
            <a:r>
              <a:rPr lang="ru-RU" sz="6600" b="1" i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4    </a:t>
            </a:r>
          </a:p>
          <a:p>
            <a:pPr lvl="0" algn="ctr"/>
            <a:r>
              <a:rPr lang="ru-RU" sz="6600" b="1" i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3</a:t>
            </a:r>
            <a:r>
              <a:rPr lang="ru-RU" sz="66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6417"/>
            <a:ext cx="1725613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79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9" y="0"/>
            <a:ext cx="924795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423">
            <a:off x="2811662" y="1862934"/>
            <a:ext cx="3591594" cy="3816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707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5789">
            <a:off x="1050994" y="296683"/>
            <a:ext cx="6454588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83491" y="188640"/>
            <a:ext cx="6987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«Құлыпты аш» ойыны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7" y="4509120"/>
            <a:ext cx="2189842" cy="1709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52673"/>
            <a:ext cx="1890732" cy="1921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341" y="4005064"/>
            <a:ext cx="199976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7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13078"/>
            <a:ext cx="2645581" cy="4344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429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78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05 0.17827 C -0.09132 0.17781 -0.04774 0.15284 -0.04097 0.15631 C -0.0342 0.16024 -0.04583 0.18683 -0.05191 0.2 C -0.04305 0.2 -0.08003 0.21527 -0.07726 0.23399 C -0.07309 0.25503 -0.10365 0.27654 -0.09358 0.27654 C -0.08472 0.27654 -0.12899 0.34382 -0.12448 0.32278 C -0.12274 0.30382 -0.17187 0.30359 -0.16267 0.30359 C -0.15486 0.30359 -0.19375 0.2481 -0.19045 0.26706 C -0.18733 0.2881 -0.1993 0.19122 -0.19045 0.19122 C -0.18073 0.19122 -0.21562 0.20301 -0.21562 0.20324 C -0.21406 0.19492 -0.22309 0.17573 -0.22674 0.15723 C -0.23021 0.1385 -0.23142 0.10914 -0.23785 0.0918 C -0.22812 0.0918 -0.26771 0.03422 -0.2651 0.05318 C -0.26076 0.07422 -0.32257 0.07977 -0.31233 0.07977 C -0.30312 0.07977 -0.36944 0.1274 -0.36632 0.10636 C -0.36302 0.0874 -0.3816 0.05318 -0.37222 0.05318 C -0.37031 0.04648 -0.36684 -0.0578 -0.38507 -0.07028 C -0.40278 -0.08277 -0.45243 -0.00092 -0.47951 -0.02196 C -0.50625 -0.043 -0.51979 -0.17502 -0.54531 -0.1963 C -0.54253 -0.17526 -0.6408 -0.15028 -0.63125 -0.15028 C -0.66493 -0.21017 -0.63281 -0.2726 -0.65555 -0.28184 C -0.6783 -0.29109 -0.74583 -0.19283 -0.76771 -0.20601 C -0.78958 -0.21919 -0.78003 -0.33456 -0.78646 -0.36161 " pathEditMode="relative" rAng="0" ptsTypes="faffffffffafffffaaffaa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2" y="-18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4" y="12939"/>
            <a:ext cx="9402530" cy="695425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554461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79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260648"/>
            <a:ext cx="8534400" cy="7588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тапсырма</a:t>
            </a: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4857760"/>
            <a:ext cx="838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4429132"/>
            <a:ext cx="838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3000372"/>
            <a:ext cx="838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857628"/>
            <a:ext cx="838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3500438"/>
            <a:ext cx="838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5143512"/>
            <a:ext cx="838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24712" y="2613269"/>
            <a:ext cx="838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62912" y="2322092"/>
            <a:ext cx="838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4214818"/>
            <a:ext cx="838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00232" y="4643446"/>
            <a:ext cx="838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25395" y="1124744"/>
            <a:ext cx="518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Жаңылыспай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сана!»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20834" y="2985110"/>
            <a:ext cx="445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4853" y="2351728"/>
            <a:ext cx="446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6274">
            <a:off x="419523" y="451210"/>
            <a:ext cx="2615579" cy="261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3009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1" y="740069"/>
            <a:ext cx="1575176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69287" y="792993"/>
            <a:ext cx="8751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976518"/>
            <a:ext cx="15732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7" y="1516268"/>
            <a:ext cx="1573213" cy="1079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67" y="740689"/>
            <a:ext cx="1573213" cy="1079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908" y="976518"/>
            <a:ext cx="15732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11808" y="792993"/>
            <a:ext cx="10910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7" y="2562971"/>
            <a:ext cx="984849" cy="1393407"/>
          </a:xfrm>
          <a:prstGeom prst="rect">
            <a:avLst/>
          </a:prstGeo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57" y="2630710"/>
            <a:ext cx="941184" cy="138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41" y="2885142"/>
            <a:ext cx="1006548" cy="155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20176" y="2885142"/>
            <a:ext cx="63671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15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ru-RU" sz="115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0400" y="3256929"/>
            <a:ext cx="6960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4415">
            <a:off x="2382006" y="-484900"/>
            <a:ext cx="1649666" cy="164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65956" y="211025"/>
            <a:ext cx="2957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4000" b="1" i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</a:t>
            </a:r>
            <a:r>
              <a:rPr kumimoji="0" lang="kk-KZ" sz="4000" b="1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тапсырма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55551" y="5353028"/>
            <a:ext cx="7473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8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8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63796" y="5414584"/>
            <a:ext cx="6960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7" y="5424213"/>
            <a:ext cx="1066133" cy="1325751"/>
          </a:xfrm>
          <a:prstGeom prst="rect">
            <a:avLst/>
          </a:prstGeom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32" y="4006530"/>
            <a:ext cx="944563" cy="124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9" y="4014220"/>
            <a:ext cx="944563" cy="124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99" y="2629920"/>
            <a:ext cx="9445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276" y="3888218"/>
            <a:ext cx="9445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45" y="5353028"/>
            <a:ext cx="1017587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382" y="5407142"/>
            <a:ext cx="1017587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8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фициаль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2585</TotalTime>
  <Words>232</Words>
  <Application>Microsoft Office PowerPoint</Application>
  <PresentationFormat>Экран (4:3)</PresentationFormat>
  <Paragraphs>122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2_Тема Office</vt:lpstr>
      <vt:lpstr>3_Тема Office</vt:lpstr>
      <vt:lpstr>5_Тема Office</vt:lpstr>
      <vt:lpstr>9_Тема Office</vt:lpstr>
      <vt:lpstr>1_Оформление по умолчанию</vt:lpstr>
      <vt:lpstr>12_Тема Office</vt:lpstr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тапсырма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ADMIN</cp:lastModifiedBy>
  <cp:revision>86</cp:revision>
  <dcterms:created xsi:type="dcterms:W3CDTF">2018-01-07T18:37:59Z</dcterms:created>
  <dcterms:modified xsi:type="dcterms:W3CDTF">2019-02-10T17:09:10Z</dcterms:modified>
</cp:coreProperties>
</file>