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5" r:id="rId18"/>
    <p:sldId id="284" r:id="rId19"/>
    <p:sldId id="283" r:id="rId20"/>
    <p:sldId id="278" r:id="rId21"/>
    <p:sldId id="279" r:id="rId22"/>
    <p:sldId id="277" r:id="rId23"/>
    <p:sldId id="285" r:id="rId24"/>
    <p:sldId id="282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24" autoAdjust="0"/>
  </p:normalViewPr>
  <p:slideViewPr>
    <p:cSldViewPr>
      <p:cViewPr>
        <p:scale>
          <a:sx n="70" d="100"/>
          <a:sy n="70" d="100"/>
        </p:scale>
        <p:origin x="-10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6AF064E-C95F-4FEA-9E54-43E28721137A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7C045B3-33E5-4F48-9F98-2BC2F76BA6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064E-C95F-4FEA-9E54-43E28721137A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45B3-33E5-4F48-9F98-2BC2F76BA6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064E-C95F-4FEA-9E54-43E28721137A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45B3-33E5-4F48-9F98-2BC2F76BA6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064E-C95F-4FEA-9E54-43E28721137A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45B3-33E5-4F48-9F98-2BC2F76BA6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6AF064E-C95F-4FEA-9E54-43E28721137A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7C045B3-33E5-4F48-9F98-2BC2F76BA6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064E-C95F-4FEA-9E54-43E28721137A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45B3-33E5-4F48-9F98-2BC2F76BA6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064E-C95F-4FEA-9E54-43E28721137A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45B3-33E5-4F48-9F98-2BC2F76BA6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064E-C95F-4FEA-9E54-43E28721137A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45B3-33E5-4F48-9F98-2BC2F76BA6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064E-C95F-4FEA-9E54-43E28721137A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45B3-33E5-4F48-9F98-2BC2F76BA6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064E-C95F-4FEA-9E54-43E28721137A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45B3-33E5-4F48-9F98-2BC2F76BA6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064E-C95F-4FEA-9E54-43E28721137A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45B3-33E5-4F48-9F98-2BC2F76BA6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AF064E-C95F-4FEA-9E54-43E28721137A}" type="datetimeFigureOut">
              <a:rPr lang="ru-RU" smtClean="0"/>
              <a:pPr/>
              <a:t>20.11.2016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C045B3-33E5-4F48-9F98-2BC2F76BA6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0%D0%BB%D0%BC%D0%B0%D1%82%D1%8B_%D0%BE%D0%B1%D0%BB%D1%8B%D1%81%D1%8B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k.wikipedia.org/wiki/%D0%96%D0%B0%D1%80%D0%BA%D0%B5%D0%BD%D1%8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001\Pictures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8229600" cy="990600"/>
          </a:xfrm>
        </p:spPr>
        <p:txBody>
          <a:bodyPr>
            <a:normAutofit/>
          </a:bodyPr>
          <a:lstStyle/>
          <a:p>
            <a:r>
              <a:rPr lang="kk-KZ" sz="3600" dirty="0" smtClean="0">
                <a:latin typeface="KZ Cooper" pitchFamily="2" charset="0"/>
              </a:rPr>
              <a:t>Сабақтың</a:t>
            </a:r>
            <a:r>
              <a:rPr lang="en-US" sz="3600" dirty="0" smtClean="0">
                <a:latin typeface="KZ Cooper" pitchFamily="2" charset="0"/>
              </a:rPr>
              <a:t> </a:t>
            </a:r>
            <a:r>
              <a:rPr lang="kk-KZ" sz="3600" dirty="0" smtClean="0">
                <a:latin typeface="KZ Cooper" pitchFamily="2" charset="0"/>
              </a:rPr>
              <a:t>тақырыбы</a:t>
            </a:r>
            <a:r>
              <a:rPr lang="kk-KZ" sz="3600" dirty="0" smtClean="0">
                <a:latin typeface="KZ Cooper" pitchFamily="2" charset="0"/>
              </a:rPr>
              <a:t>: Сөйлем.</a:t>
            </a:r>
            <a:endParaRPr lang="ru-RU" sz="3600" dirty="0">
              <a:latin typeface="KZ Cooper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3933056"/>
            <a:ext cx="8424936" cy="252028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>
                <a:latin typeface="KZ Times New Roman" pitchFamily="18" charset="0"/>
              </a:rPr>
              <a:t>Сабақ мақсаты:</a:t>
            </a:r>
            <a:r>
              <a:rPr lang="ru-RU" dirty="0" err="1" smtClean="0">
                <a:latin typeface="KZ Times New Roman" pitchFamily="18" charset="0"/>
              </a:rPr>
              <a:t>  Оқушыларға  сөйлем туралы</a:t>
            </a:r>
            <a:r>
              <a:rPr lang="ru-RU" dirty="0" smtClean="0">
                <a:latin typeface="KZ Times New Roman" pitchFamily="18" charset="0"/>
              </a:rPr>
              <a:t> , </a:t>
            </a:r>
            <a:r>
              <a:rPr lang="ru-RU" dirty="0" err="1" smtClean="0">
                <a:latin typeface="KZ Times New Roman" pitchFamily="18" charset="0"/>
              </a:rPr>
              <a:t>сөйлемнен кейін</a:t>
            </a:r>
            <a:r>
              <a:rPr lang="ru-RU" dirty="0" smtClean="0">
                <a:latin typeface="KZ Times New Roman" pitchFamily="18" charset="0"/>
              </a:rPr>
              <a:t> </a:t>
            </a:r>
            <a:r>
              <a:rPr lang="ru-RU" dirty="0" err="1" smtClean="0">
                <a:latin typeface="KZ Times New Roman" pitchFamily="18" charset="0"/>
              </a:rPr>
              <a:t>келетін</a:t>
            </a:r>
            <a:r>
              <a:rPr lang="ru-RU" dirty="0" smtClean="0">
                <a:latin typeface="KZ Times New Roman" pitchFamily="18" charset="0"/>
              </a:rPr>
              <a:t> </a:t>
            </a:r>
            <a:r>
              <a:rPr lang="ru-RU" dirty="0" err="1" smtClean="0">
                <a:latin typeface="KZ Times New Roman" pitchFamily="18" charset="0"/>
              </a:rPr>
              <a:t>тыныс</a:t>
            </a:r>
            <a:r>
              <a:rPr lang="ru-RU" dirty="0" smtClean="0">
                <a:latin typeface="KZ Times New Roman" pitchFamily="18" charset="0"/>
              </a:rPr>
              <a:t> </a:t>
            </a:r>
            <a:r>
              <a:rPr lang="ru-RU" dirty="0" err="1" smtClean="0">
                <a:latin typeface="KZ Times New Roman" pitchFamily="18" charset="0"/>
              </a:rPr>
              <a:t>белгілері</a:t>
            </a:r>
            <a:r>
              <a:rPr lang="ru-RU" dirty="0" smtClean="0">
                <a:latin typeface="KZ Times New Roman" pitchFamily="18" charset="0"/>
              </a:rPr>
              <a:t> </a:t>
            </a:r>
            <a:r>
              <a:rPr lang="ru-RU" dirty="0" err="1" smtClean="0">
                <a:latin typeface="KZ Times New Roman" pitchFamily="18" charset="0"/>
              </a:rPr>
              <a:t>туралы</a:t>
            </a:r>
            <a:r>
              <a:rPr lang="ru-RU" dirty="0" smtClean="0">
                <a:latin typeface="KZ Times New Roman" pitchFamily="18" charset="0"/>
              </a:rPr>
              <a:t> </a:t>
            </a:r>
            <a:r>
              <a:rPr lang="ru-RU" dirty="0" err="1" smtClean="0">
                <a:latin typeface="KZ Times New Roman" pitchFamily="18" charset="0"/>
              </a:rPr>
              <a:t>жалпы</a:t>
            </a:r>
            <a:r>
              <a:rPr lang="ru-RU" dirty="0" smtClean="0">
                <a:latin typeface="KZ Times New Roman" pitchFamily="18" charset="0"/>
              </a:rPr>
              <a:t> </a:t>
            </a:r>
            <a:r>
              <a:rPr lang="ru-RU" dirty="0" err="1" smtClean="0">
                <a:latin typeface="KZ Times New Roman" pitchFamily="18" charset="0"/>
              </a:rPr>
              <a:t>түсінік </a:t>
            </a:r>
            <a:r>
              <a:rPr lang="ru-RU" dirty="0" smtClean="0">
                <a:latin typeface="KZ Times New Roman" pitchFamily="18" charset="0"/>
              </a:rPr>
              <a:t>беру; </a:t>
            </a:r>
            <a:r>
              <a:rPr lang="ru-RU" dirty="0" err="1" smtClean="0">
                <a:latin typeface="KZ Times New Roman" pitchFamily="18" charset="0"/>
              </a:rPr>
              <a:t>өзіндік жұмыс істеуге</a:t>
            </a:r>
            <a:r>
              <a:rPr lang="ru-RU" dirty="0" smtClean="0">
                <a:latin typeface="KZ Times New Roman" pitchFamily="18" charset="0"/>
              </a:rPr>
              <a:t> , </a:t>
            </a:r>
            <a:r>
              <a:rPr lang="ru-RU" dirty="0" err="1" smtClean="0">
                <a:latin typeface="KZ Times New Roman" pitchFamily="18" charset="0"/>
              </a:rPr>
              <a:t>тілдерін</a:t>
            </a:r>
            <a:r>
              <a:rPr lang="ru-RU" dirty="0" smtClean="0">
                <a:latin typeface="KZ Times New Roman" pitchFamily="18" charset="0"/>
              </a:rPr>
              <a:t> </a:t>
            </a:r>
            <a:r>
              <a:rPr lang="ru-RU" dirty="0" err="1" smtClean="0">
                <a:latin typeface="KZ Times New Roman" pitchFamily="18" charset="0"/>
              </a:rPr>
              <a:t>дамытуға  үйрету</a:t>
            </a:r>
            <a:endParaRPr lang="ru-RU" dirty="0" smtClean="0">
              <a:latin typeface="KZ Times New Roman" pitchFamily="18" charset="0"/>
            </a:endParaRPr>
          </a:p>
          <a:p>
            <a:r>
              <a:rPr lang="ru-RU" b="1" dirty="0" err="1" smtClean="0">
                <a:latin typeface="KZ Times New Roman" pitchFamily="18" charset="0"/>
              </a:rPr>
              <a:t>Дамытушылық:</a:t>
            </a:r>
            <a:r>
              <a:rPr lang="ru-RU" dirty="0" err="1" smtClean="0">
                <a:latin typeface="KZ Times New Roman" pitchFamily="18" charset="0"/>
              </a:rPr>
              <a:t> сөйлемді жүйелі құрауға;  өздігінен қорытынды шығара білуге</a:t>
            </a:r>
            <a:r>
              <a:rPr lang="ru-RU" dirty="0" smtClean="0">
                <a:latin typeface="KZ Times New Roman" pitchFamily="18" charset="0"/>
              </a:rPr>
              <a:t> </a:t>
            </a:r>
            <a:r>
              <a:rPr lang="ru-RU" dirty="0" err="1" smtClean="0">
                <a:latin typeface="KZ Times New Roman" pitchFamily="18" charset="0"/>
              </a:rPr>
              <a:t>дағдыландыру; ойлау</a:t>
            </a:r>
            <a:r>
              <a:rPr lang="ru-RU" dirty="0" smtClean="0">
                <a:latin typeface="KZ Times New Roman" pitchFamily="18" charset="0"/>
              </a:rPr>
              <a:t> </a:t>
            </a:r>
            <a:r>
              <a:rPr lang="ru-RU" dirty="0" err="1" smtClean="0">
                <a:latin typeface="KZ Times New Roman" pitchFamily="18" charset="0"/>
              </a:rPr>
              <a:t>жүйесін дамыту</a:t>
            </a:r>
            <a:r>
              <a:rPr lang="ru-RU" dirty="0" smtClean="0">
                <a:latin typeface="KZ Times New Roman" pitchFamily="18" charset="0"/>
              </a:rPr>
              <a:t>;</a:t>
            </a:r>
          </a:p>
          <a:p>
            <a:r>
              <a:rPr lang="ru-RU" b="1" dirty="0" err="1" smtClean="0">
                <a:latin typeface="KZ Times New Roman" pitchFamily="18" charset="0"/>
              </a:rPr>
              <a:t>Тәрбиелік:</a:t>
            </a:r>
            <a:r>
              <a:rPr lang="ru-RU" dirty="0" err="1" smtClean="0">
                <a:latin typeface="KZ Times New Roman" pitchFamily="18" charset="0"/>
              </a:rPr>
              <a:t> ұқыптылық </a:t>
            </a:r>
            <a:r>
              <a:rPr lang="ru-RU" dirty="0" smtClean="0">
                <a:latin typeface="KZ Times New Roman" pitchFamily="18" charset="0"/>
              </a:rPr>
              <a:t>пен </a:t>
            </a:r>
            <a:r>
              <a:rPr lang="ru-RU" dirty="0" err="1" smtClean="0">
                <a:latin typeface="KZ Times New Roman" pitchFamily="18" charset="0"/>
              </a:rPr>
              <a:t>тиянақтылыққа</a:t>
            </a:r>
            <a:r>
              <a:rPr lang="ru-RU" dirty="0" smtClean="0">
                <a:latin typeface="KZ Times New Roman" pitchFamily="18" charset="0"/>
              </a:rPr>
              <a:t>, </a:t>
            </a:r>
            <a:r>
              <a:rPr lang="ru-RU" dirty="0" err="1" smtClean="0">
                <a:latin typeface="KZ Times New Roman" pitchFamily="18" charset="0"/>
              </a:rPr>
              <a:t>әдемі</a:t>
            </a:r>
            <a:r>
              <a:rPr lang="ru-RU" dirty="0" smtClean="0">
                <a:latin typeface="KZ Times New Roman" pitchFamily="18" charset="0"/>
              </a:rPr>
              <a:t>, </a:t>
            </a:r>
            <a:r>
              <a:rPr lang="ru-RU" dirty="0" err="1" smtClean="0">
                <a:latin typeface="KZ Times New Roman" pitchFamily="18" charset="0"/>
              </a:rPr>
              <a:t>көркем жазуға тәрбиелеу</a:t>
            </a:r>
            <a:r>
              <a:rPr lang="ru-RU" dirty="0" smtClean="0">
                <a:latin typeface="KZ 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Admin001\Pictures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47864" cy="30798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001\Pictures\autumn-vector-background-2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0"/>
            <a:ext cx="139616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8229600" cy="990600"/>
          </a:xfrm>
        </p:spPr>
        <p:txBody>
          <a:bodyPr/>
          <a:lstStyle/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  <a:latin typeface="Academy KZ" pitchFamily="34" charset="0"/>
              </a:rPr>
              <a:t>ҮЙ ТАПСЫРМАСЫН ТЕКСЕРУ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cademy KZ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3284984"/>
            <a:ext cx="8229600" cy="4937760"/>
          </a:xfrm>
        </p:spPr>
        <p:txBody>
          <a:bodyPr/>
          <a:lstStyle/>
          <a:p>
            <a:endParaRPr lang="kk-KZ" dirty="0" smtClean="0"/>
          </a:p>
          <a:p>
            <a:r>
              <a:rPr lang="kk-KZ" sz="6000" dirty="0" smtClean="0">
                <a:latin typeface="KZ Times New Roman" pitchFamily="18" charset="0"/>
              </a:rPr>
              <a:t>СӨЙ</a:t>
            </a:r>
          </a:p>
          <a:p>
            <a:endParaRPr lang="ru-RU" sz="3600" dirty="0">
              <a:latin typeface="KZ 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001\Pictures\autumn-vector-background-2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0"/>
            <a:ext cx="139616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8229600" cy="990600"/>
          </a:xfrm>
        </p:spPr>
        <p:txBody>
          <a:bodyPr/>
          <a:lstStyle/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  <a:latin typeface="Academy KZ" pitchFamily="34" charset="0"/>
              </a:rPr>
              <a:t>ҮЙ ТАПСЫРМАСЫН ТЕКСЕРУ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cademy KZ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3284984"/>
            <a:ext cx="8229600" cy="4937760"/>
          </a:xfrm>
        </p:spPr>
        <p:txBody>
          <a:bodyPr/>
          <a:lstStyle/>
          <a:p>
            <a:endParaRPr lang="kk-KZ" dirty="0" smtClean="0"/>
          </a:p>
          <a:p>
            <a:r>
              <a:rPr lang="kk-KZ" sz="3600" dirty="0" smtClean="0">
                <a:latin typeface="KZ Times New Roman" pitchFamily="18" charset="0"/>
              </a:rPr>
              <a:t>- Мәтіннің неше түрі бар?</a:t>
            </a:r>
            <a:endParaRPr lang="ru-RU" sz="3600" dirty="0">
              <a:latin typeface="KZ 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001\Pictures\autumn-vector-background-2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0"/>
            <a:ext cx="139616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8229600" cy="990600"/>
          </a:xfrm>
        </p:spPr>
        <p:txBody>
          <a:bodyPr/>
          <a:lstStyle/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  <a:latin typeface="Academy KZ" pitchFamily="34" charset="0"/>
              </a:rPr>
              <a:t>ҮЙ ТАПСЫРМАСЫН ТЕКСЕРУ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cademy KZ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3284984"/>
            <a:ext cx="8229600" cy="4937760"/>
          </a:xfrm>
        </p:spPr>
        <p:txBody>
          <a:bodyPr/>
          <a:lstStyle/>
          <a:p>
            <a:endParaRPr lang="kk-KZ" dirty="0" smtClean="0"/>
          </a:p>
          <a:p>
            <a:r>
              <a:rPr lang="kk-KZ" sz="6000" dirty="0" smtClean="0">
                <a:latin typeface="KZ Times New Roman" pitchFamily="18" charset="0"/>
              </a:rPr>
              <a:t>СӨЙЛ</a:t>
            </a:r>
          </a:p>
          <a:p>
            <a:endParaRPr lang="ru-RU" sz="3600" dirty="0">
              <a:latin typeface="KZ 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001\Pictures\autumn-vector-background-2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0"/>
            <a:ext cx="139616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8229600" cy="990600"/>
          </a:xfrm>
        </p:spPr>
        <p:txBody>
          <a:bodyPr/>
          <a:lstStyle/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  <a:latin typeface="Academy KZ" pitchFamily="34" charset="0"/>
              </a:rPr>
              <a:t>ҮЙ ТАПСЫРМАСЫН ТЕКСЕРУ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cademy KZ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3284984"/>
            <a:ext cx="8229600" cy="4937760"/>
          </a:xfrm>
        </p:spPr>
        <p:txBody>
          <a:bodyPr/>
          <a:lstStyle/>
          <a:p>
            <a:endParaRPr lang="kk-KZ" dirty="0" smtClean="0"/>
          </a:p>
          <a:p>
            <a:r>
              <a:rPr lang="kk-KZ" sz="3600" dirty="0" smtClean="0">
                <a:latin typeface="KZ Times New Roman" pitchFamily="18" charset="0"/>
              </a:rPr>
              <a:t>- Әңгімелеу мәтіні қандай сұраққа жауап береді?</a:t>
            </a:r>
            <a:endParaRPr lang="ru-RU" sz="3600" dirty="0">
              <a:latin typeface="KZ 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001\Pictures\autumn-vector-background-2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0"/>
            <a:ext cx="139616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8229600" cy="990600"/>
          </a:xfrm>
        </p:spPr>
        <p:txBody>
          <a:bodyPr/>
          <a:lstStyle/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  <a:latin typeface="Academy KZ" pitchFamily="34" charset="0"/>
              </a:rPr>
              <a:t>ҮЙ ТАПСЫРМАСЫН ТЕКСЕРУ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cademy KZ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3284984"/>
            <a:ext cx="8229600" cy="4937760"/>
          </a:xfrm>
        </p:spPr>
        <p:txBody>
          <a:bodyPr/>
          <a:lstStyle/>
          <a:p>
            <a:endParaRPr lang="kk-KZ" dirty="0" smtClean="0"/>
          </a:p>
          <a:p>
            <a:r>
              <a:rPr lang="kk-KZ" sz="6000" dirty="0" smtClean="0">
                <a:latin typeface="KZ Times New Roman" pitchFamily="18" charset="0"/>
              </a:rPr>
              <a:t>СӨЙЛЕ</a:t>
            </a:r>
          </a:p>
          <a:p>
            <a:endParaRPr lang="ru-RU" sz="3600" dirty="0">
              <a:latin typeface="KZ 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001\Pictures\autumn-vector-background-2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0"/>
            <a:ext cx="139616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8229600" cy="990600"/>
          </a:xfrm>
        </p:spPr>
        <p:txBody>
          <a:bodyPr/>
          <a:lstStyle/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  <a:latin typeface="Academy KZ" pitchFamily="34" charset="0"/>
              </a:rPr>
              <a:t>ҮЙ ТАПСЫРМАСЫН ТЕКСЕРУ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cademy KZ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3284984"/>
            <a:ext cx="8229600" cy="4937760"/>
          </a:xfrm>
        </p:spPr>
        <p:txBody>
          <a:bodyPr/>
          <a:lstStyle/>
          <a:p>
            <a:endParaRPr lang="kk-KZ" dirty="0" smtClean="0"/>
          </a:p>
          <a:p>
            <a:r>
              <a:rPr lang="kk-KZ" sz="3600" dirty="0" smtClean="0">
                <a:latin typeface="KZ Times New Roman" pitchFamily="18" charset="0"/>
              </a:rPr>
              <a:t>- Сипаттау, пайымдау мәтіндерінің сұрақтары?</a:t>
            </a:r>
            <a:endParaRPr lang="ru-RU" sz="3600" dirty="0">
              <a:latin typeface="KZ 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001\Pictures\autumn-vector-background-2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0"/>
            <a:ext cx="139616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8229600" cy="990600"/>
          </a:xfrm>
        </p:spPr>
        <p:txBody>
          <a:bodyPr/>
          <a:lstStyle/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  <a:latin typeface="Academy KZ" pitchFamily="34" charset="0"/>
              </a:rPr>
              <a:t>ҮЙ ТАПСЫРМАСЫН ТЕКСЕРУ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cademy KZ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3284984"/>
            <a:ext cx="8229600" cy="4937760"/>
          </a:xfrm>
        </p:spPr>
        <p:txBody>
          <a:bodyPr/>
          <a:lstStyle/>
          <a:p>
            <a:endParaRPr lang="kk-KZ" dirty="0" smtClean="0"/>
          </a:p>
          <a:p>
            <a:r>
              <a:rPr lang="kk-KZ" sz="6000" dirty="0" smtClean="0">
                <a:latin typeface="KZ Times New Roman" pitchFamily="18" charset="0"/>
              </a:rPr>
              <a:t>СӨЙЛЕМ</a:t>
            </a:r>
          </a:p>
          <a:p>
            <a:endParaRPr lang="ru-RU" sz="3600" dirty="0">
              <a:latin typeface="KZ 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001\Pictures\slaj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987824" y="260648"/>
            <a:ext cx="3771900" cy="4572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СӨЙЛЕМ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771800" y="2060848"/>
            <a:ext cx="3888432" cy="4572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kk-KZ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Сөйлем аяқталған ойды білдерді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4788023" y="692696"/>
            <a:ext cx="1" cy="13681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3132138" y="2492896"/>
            <a:ext cx="791790" cy="11520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716016" y="2492896"/>
            <a:ext cx="0" cy="12241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5580113" y="2492896"/>
            <a:ext cx="864096" cy="12241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39750" y="393382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2339975" y="3716338"/>
            <a:ext cx="1439863" cy="369332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Нүкте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(.)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067175" y="3716338"/>
            <a:ext cx="1439863" cy="646331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</a:t>
            </a:r>
            <a:r>
              <a:rPr lang="kk-KZ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ұрау белгісі(?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5651500" y="3716338"/>
            <a:ext cx="1512888" cy="646331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Леп белгісі (!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23528" y="1124744"/>
            <a:ext cx="3771900" cy="648072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Бір-бірінен бөлек жазылатын сөздерден құралады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580112" y="1124744"/>
            <a:ext cx="3051820" cy="648072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Бірінші сөз бас әріппен басталып жазылады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4788024" y="692696"/>
            <a:ext cx="757396" cy="7200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H="1">
            <a:off x="4067944" y="692696"/>
            <a:ext cx="720080" cy="7200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24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001\Pictures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001\Pictures\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532440" y="6172200"/>
          <a:ext cx="3825875" cy="685800"/>
        </p:xfrm>
        <a:graphic>
          <a:graphicData uri="http://schemas.openxmlformats.org/presentationml/2006/ole">
            <p:oleObj spid="_x0000_s4098" name="Объект упаковщика для оболочки" showAsIcon="1" r:id="rId4" imgW="3826440" imgH="685800" progId="Package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001\Pictures\detskie-kartinki-dlya-fona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3691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</a:t>
            </a:r>
            <a:r>
              <a:rPr lang="ru-RU" sz="4000" b="1" dirty="0" err="1" smtClean="0">
                <a:solidFill>
                  <a:srgbClr val="00B0F0"/>
                </a:solidFill>
                <a:latin typeface="KZ Boyarsky" pitchFamily="34" charset="0"/>
              </a:rPr>
              <a:t>Ұйымдастыру кезеңі</a:t>
            </a:r>
            <a:r>
              <a:rPr lang="ru-RU" sz="4000" b="1" dirty="0" smtClean="0">
                <a:solidFill>
                  <a:srgbClr val="00B0F0"/>
                </a:solidFill>
                <a:latin typeface="KZ Boyarsky" pitchFamily="34" charset="0"/>
              </a:rPr>
              <a:t/>
            </a:r>
            <a:br>
              <a:rPr lang="ru-RU" sz="4000" b="1" dirty="0" smtClean="0">
                <a:solidFill>
                  <a:srgbClr val="00B0F0"/>
                </a:solidFill>
                <a:latin typeface="KZ Boyarsky" pitchFamily="34" charset="0"/>
              </a:rPr>
            </a:br>
            <a:r>
              <a:rPr lang="ru-RU" sz="4000" b="1" dirty="0" smtClean="0">
                <a:solidFill>
                  <a:srgbClr val="00B0F0"/>
                </a:solidFill>
                <a:latin typeface="KZ Boyarsky" pitchFamily="34" charset="0"/>
              </a:rPr>
              <a:t/>
            </a:r>
            <a:br>
              <a:rPr lang="ru-RU" sz="4000" b="1" dirty="0" smtClean="0">
                <a:solidFill>
                  <a:srgbClr val="00B0F0"/>
                </a:solidFill>
                <a:latin typeface="KZ Boyarsky" pitchFamily="34" charset="0"/>
              </a:rPr>
            </a:br>
            <a:r>
              <a:rPr lang="en-US" sz="4000" b="1" dirty="0" smtClean="0">
                <a:solidFill>
                  <a:srgbClr val="00B0F0"/>
                </a:solidFill>
                <a:latin typeface="InterTimes Kazakh" pitchFamily="2" charset="0"/>
              </a:rPr>
              <a:t>I. </a:t>
            </a:r>
            <a:r>
              <a:rPr lang="ru-RU" sz="4000" b="1" dirty="0" err="1" smtClean="0">
                <a:solidFill>
                  <a:srgbClr val="00B0F0"/>
                </a:solidFill>
                <a:latin typeface="KZ Boyarsky" pitchFamily="34" charset="0"/>
              </a:rPr>
              <a:t>Қызығылушылықты ояту</a:t>
            </a:r>
            <a:endParaRPr lang="ru-RU" sz="4000" dirty="0">
              <a:solidFill>
                <a:srgbClr val="00B0F0"/>
              </a:solidFill>
              <a:latin typeface="KZ Boyarsky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001\Pictures\64329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033767" cy="576064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0" y="548680"/>
            <a:ext cx="4114800" cy="5608280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Әбілхан Қастеев</a:t>
            </a:r>
            <a:r>
              <a:rPr lang="ru-RU" dirty="0" err="1" smtClean="0"/>
              <a:t> </a:t>
            </a:r>
            <a:r>
              <a:rPr lang="ru-RU" dirty="0" smtClean="0"/>
              <a:t>(1904 —1973 </a:t>
            </a:r>
            <a:r>
              <a:rPr lang="ru-RU" dirty="0" err="1" smtClean="0"/>
              <a:t>жж</a:t>
            </a:r>
            <a:r>
              <a:rPr lang="ru-RU" dirty="0" smtClean="0"/>
              <a:t>.) — </a:t>
            </a:r>
            <a:r>
              <a:rPr lang="ru-RU" dirty="0" err="1" smtClean="0"/>
              <a:t>қазақтың әйгілі кескіндемешісі</a:t>
            </a:r>
            <a:r>
              <a:rPr lang="ru-RU" dirty="0" smtClean="0"/>
              <a:t>, </a:t>
            </a:r>
            <a:r>
              <a:rPr lang="ru-RU" dirty="0" err="1" smtClean="0"/>
              <a:t>график-суретші</a:t>
            </a:r>
            <a:r>
              <a:rPr lang="ru-RU" dirty="0" smtClean="0"/>
              <a:t>, </a:t>
            </a:r>
            <a:r>
              <a:rPr lang="ru-RU" dirty="0" err="1" smtClean="0"/>
              <a:t>қазақ бейнелеу</a:t>
            </a:r>
            <a:r>
              <a:rPr lang="ru-RU" dirty="0" smtClean="0"/>
              <a:t> </a:t>
            </a:r>
            <a:r>
              <a:rPr lang="ru-RU" dirty="0" err="1" smtClean="0"/>
              <a:t>өнерінің негізін</a:t>
            </a:r>
            <a:r>
              <a:rPr lang="ru-RU" dirty="0" smtClean="0"/>
              <a:t> </a:t>
            </a:r>
            <a:r>
              <a:rPr lang="ru-RU" dirty="0" err="1" smtClean="0"/>
              <a:t>салушылардың бірі</a:t>
            </a:r>
            <a:r>
              <a:rPr lang="ru-RU" dirty="0" smtClean="0"/>
              <a:t>. </a:t>
            </a:r>
            <a:r>
              <a:rPr lang="ru-RU" dirty="0" err="1" smtClean="0"/>
              <a:t>Туып-өскен жері</a:t>
            </a:r>
            <a:r>
              <a:rPr lang="ru-RU" dirty="0" smtClean="0"/>
              <a:t> — </a:t>
            </a:r>
            <a:r>
              <a:rPr lang="ru-RU" dirty="0" err="1" smtClean="0">
                <a:hlinkClick r:id="rId3" tooltip="Алматы облысы"/>
              </a:rPr>
              <a:t>Алматы</a:t>
            </a:r>
            <a:r>
              <a:rPr lang="ru-RU" dirty="0" smtClean="0">
                <a:hlinkClick r:id="rId3" tooltip="Алматы облысы"/>
              </a:rPr>
              <a:t> </a:t>
            </a:r>
            <a:r>
              <a:rPr lang="ru-RU" dirty="0" err="1" smtClean="0">
                <a:hlinkClick r:id="rId3" tooltip="Алматы облысы"/>
              </a:rPr>
              <a:t>облысына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err="1" smtClean="0"/>
              <a:t>қарасты </a:t>
            </a:r>
            <a:r>
              <a:rPr lang="ru-RU" dirty="0" err="1" smtClean="0">
                <a:hlinkClick r:id="rId4" tooltip="Жаркент"/>
              </a:rPr>
              <a:t>Жаркент</a:t>
            </a:r>
            <a:r>
              <a:rPr lang="ru-RU" dirty="0" smtClean="0"/>
              <a:t> </a:t>
            </a:r>
            <a:r>
              <a:rPr lang="ru-RU" dirty="0" err="1" smtClean="0"/>
              <a:t>төңірегі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Қазақстанның халық суретшісі</a:t>
            </a:r>
            <a:r>
              <a:rPr lang="ru-RU" dirty="0" smtClean="0"/>
              <a:t> (1944). </a:t>
            </a:r>
            <a:r>
              <a:rPr lang="ru-RU" dirty="0" err="1" smtClean="0"/>
              <a:t>Қазақстан Суретшілер</a:t>
            </a:r>
            <a:r>
              <a:rPr lang="ru-RU" dirty="0" smtClean="0"/>
              <a:t> </a:t>
            </a:r>
            <a:r>
              <a:rPr lang="ru-RU" dirty="0" err="1" smtClean="0"/>
              <a:t>одағы басқармасының төрағасы </a:t>
            </a:r>
            <a:r>
              <a:rPr lang="ru-RU" dirty="0" smtClean="0"/>
              <a:t>(1945-1956).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001\Picture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3424956"/>
          </a:xfrm>
          <a:prstGeom prst="rect">
            <a:avLst/>
          </a:prstGeom>
          <a:noFill/>
        </p:spPr>
      </p:pic>
      <p:pic>
        <p:nvPicPr>
          <p:cNvPr id="2051" name="Picture 3" descr="C:\Users\Admin001\Pictures\_DSC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3356993"/>
            <a:ext cx="4926556" cy="3501008"/>
          </a:xfrm>
          <a:prstGeom prst="rect">
            <a:avLst/>
          </a:prstGeom>
          <a:noFill/>
        </p:spPr>
      </p:pic>
      <p:pic>
        <p:nvPicPr>
          <p:cNvPr id="2052" name="Picture 4" descr="C:\Users\Admin001\Pictures\1234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1" y="3429000"/>
            <a:ext cx="5275385" cy="3429000"/>
          </a:xfrm>
          <a:prstGeom prst="rect">
            <a:avLst/>
          </a:prstGeom>
          <a:noFill/>
        </p:spPr>
      </p:pic>
      <p:pic>
        <p:nvPicPr>
          <p:cNvPr id="2053" name="Picture 5" descr="C:\Users\Admin001\Pictures\DSC015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4499992" cy="361669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001\Pictures\slaj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987824" y="260648"/>
            <a:ext cx="3771900" cy="4572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СӨЙЛЕМ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627784" y="1772816"/>
            <a:ext cx="4464496" cy="52920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Айтылу мақсаты мен сазына қарай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4788024" y="692696"/>
            <a:ext cx="0" cy="10801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3132138" y="2276872"/>
            <a:ext cx="1223838" cy="13680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716016" y="2276872"/>
            <a:ext cx="0" cy="14401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5076056" y="2276872"/>
            <a:ext cx="1368153" cy="13681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39750" y="393382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547664" y="3645024"/>
            <a:ext cx="2016224" cy="369332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Хабарлы сөйлем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3779912" y="3645024"/>
            <a:ext cx="2088232" cy="369332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Сұраулы сөйлем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228184" y="3645024"/>
            <a:ext cx="1512888" cy="369332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Лепті сөйлем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4000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001\Pictures\1011529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94076">
            <a:off x="6929451" y="2636366"/>
            <a:ext cx="2760238" cy="790800"/>
          </a:xfrm>
          <a:prstGeom prst="rect">
            <a:avLst/>
          </a:prstGeom>
          <a:noFill/>
        </p:spPr>
      </p:pic>
      <p:pic>
        <p:nvPicPr>
          <p:cNvPr id="6146" name="Picture 2" descr="C:\Users\Admin001\Pictures\1350541690.2.jp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04864"/>
            <a:ext cx="1584176" cy="11660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779" y="2132856"/>
            <a:ext cx="9094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r>
              <a:rPr lang="en-US" sz="5400" b="1" cap="all" spc="0" dirty="0" smtClean="0">
                <a:ln/>
                <a:effectLst>
                  <a:reflection blurRad="10000" stA="55000" endPos="48000" dist="500" dir="5400000" sy="-100000" algn="bl" rotWithShape="0"/>
                </a:effectLst>
              </a:rPr>
              <a:t>”’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</a:t>
            </a:r>
            <a:r>
              <a:rPr lang="en-US" sz="5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40</a:t>
            </a:r>
            <a:r>
              <a:rPr lang="en-US" sz="5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”’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</a:t>
            </a:r>
            <a:r>
              <a:rPr lang="en-US" sz="5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‘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</a:t>
            </a:r>
            <a:r>
              <a:rPr lang="en-US" sz="5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“’   “’</a:t>
            </a:r>
            <a:endParaRPr lang="ru-RU" sz="5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188640"/>
            <a:ext cx="1995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РЕБУС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001\Pictures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533" y="3600400"/>
            <a:ext cx="4343467" cy="3257600"/>
          </a:xfrm>
          <a:prstGeom prst="rect">
            <a:avLst/>
          </a:prstGeom>
          <a:noFill/>
        </p:spPr>
      </p:pic>
      <p:pic>
        <p:nvPicPr>
          <p:cNvPr id="1028" name="Picture 4" descr="C:\Users\Admin001\Pictures\hello_html_785067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690994" cy="3356992"/>
          </a:xfrm>
          <a:prstGeom prst="rect">
            <a:avLst/>
          </a:prstGeom>
          <a:noFill/>
        </p:spPr>
      </p:pic>
      <p:pic>
        <p:nvPicPr>
          <p:cNvPr id="1027" name="Picture 3" descr="C:\Users\Admin001\Pictures\1291357577_1285768296_autumn-wallpapers_24410_192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398" y="0"/>
            <a:ext cx="4365602" cy="3240360"/>
          </a:xfrm>
          <a:prstGeom prst="rect">
            <a:avLst/>
          </a:prstGeom>
          <a:noFill/>
        </p:spPr>
      </p:pic>
      <p:pic>
        <p:nvPicPr>
          <p:cNvPr id="1026" name="Picture 2" descr="C:\Users\Admin001\Pictures\781074_html_m3bb40a2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88024" cy="34817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33230" y="2852936"/>
            <a:ext cx="4432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Қысқы ойын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001\Pictures\12.jpg"/>
          <p:cNvPicPr>
            <a:picLocks noChangeAspect="1" noChangeArrowheads="1"/>
          </p:cNvPicPr>
          <p:nvPr/>
        </p:nvPicPr>
        <p:blipFill>
          <a:blip r:embed="rId2" cstate="print">
            <a:lum bright="60000" contrast="-60000"/>
          </a:blip>
          <a:srcRect/>
          <a:stretch>
            <a:fillRect/>
          </a:stretch>
        </p:blipFill>
        <p:spPr bwMode="auto">
          <a:xfrm>
            <a:off x="0" y="260648"/>
            <a:ext cx="9144000" cy="67436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KZ Cooper" pitchFamily="2" charset="0"/>
              </a:rPr>
              <a:t>III. </a:t>
            </a:r>
            <a:r>
              <a:rPr lang="kk-KZ" sz="4000" dirty="0" smtClean="0">
                <a:solidFill>
                  <a:schemeClr val="bg2">
                    <a:lumMod val="10000"/>
                  </a:schemeClr>
                </a:solidFill>
                <a:latin typeface="KZ Boyarsky" pitchFamily="34" charset="0"/>
              </a:rPr>
              <a:t>Қорытынды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KZ Boyarsky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1988840"/>
            <a:ext cx="8769152" cy="5085184"/>
          </a:xfrm>
        </p:spPr>
        <p:txBody>
          <a:bodyPr>
            <a:normAutofit/>
          </a:bodyPr>
          <a:lstStyle/>
          <a:p>
            <a:r>
              <a:rPr lang="kk-KZ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Сұрақ-жауап</a:t>
            </a:r>
          </a:p>
          <a:p>
            <a:r>
              <a:rPr lang="kk-KZ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Бағалау</a:t>
            </a:r>
          </a:p>
          <a:p>
            <a:r>
              <a:rPr lang="kk-KZ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Үйге тапсырма. 167-жаттығу “Ереже жаттау”</a:t>
            </a:r>
            <a:endParaRPr lang="ru-RU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001\Pictures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4077072"/>
            <a:ext cx="46666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rible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2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Z Times New Roman" pitchFamily="18" charset="0"/>
              </a:rPr>
              <a:t>Үлкенге де Сіз,</a:t>
            </a:r>
          </a:p>
          <a:p>
            <a:pPr algn="ctr"/>
            <a:r>
              <a:rPr lang="kk-KZ" sz="2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Z Times New Roman" pitchFamily="18" charset="0"/>
              </a:rPr>
              <a:t>Кішіге де Сіз,</a:t>
            </a:r>
          </a:p>
          <a:p>
            <a:pPr algn="ctr"/>
            <a:r>
              <a:rPr lang="kk-KZ" sz="2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Z Times New Roman" pitchFamily="18" charset="0"/>
              </a:rPr>
              <a:t>Саубол айттық сіздерге,</a:t>
            </a:r>
          </a:p>
          <a:p>
            <a:pPr algn="ctr"/>
            <a:r>
              <a:rPr lang="kk-KZ" sz="2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Z Times New Roman" pitchFamily="18" charset="0"/>
              </a:rPr>
              <a:t>Құрметпенен Біз.</a:t>
            </a:r>
            <a:endParaRPr lang="ru-RU" sz="24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dmin001\Pictures\YIFVUK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4361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229600" cy="990600"/>
          </a:xfrm>
        </p:spPr>
        <p:txBody>
          <a:bodyPr/>
          <a:lstStyle/>
          <a:p>
            <a:r>
              <a:rPr lang="kk-KZ" dirty="0" smtClean="0">
                <a:solidFill>
                  <a:srgbClr val="C00000"/>
                </a:solidFill>
                <a:latin typeface="KZ Boyarsky" pitchFamily="34" charset="0"/>
              </a:rPr>
              <a:t>Психологиялық дайындық</a:t>
            </a:r>
            <a:endParaRPr lang="ru-RU" dirty="0">
              <a:solidFill>
                <a:srgbClr val="C00000"/>
              </a:solidFill>
              <a:latin typeface="KZ Boyarsky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331640" y="1196752"/>
            <a:ext cx="8229600" cy="4937760"/>
          </a:xfrm>
        </p:spPr>
        <p:txBody>
          <a:bodyPr/>
          <a:lstStyle/>
          <a:p>
            <a:r>
              <a:rPr lang="kk-KZ" dirty="0" smtClean="0">
                <a:solidFill>
                  <a:srgbClr val="002060"/>
                </a:solidFill>
                <a:latin typeface="KZ Times New Roman" pitchFamily="18" charset="0"/>
              </a:rPr>
              <a:t>Күндей жадырап,</a:t>
            </a:r>
          </a:p>
          <a:p>
            <a:r>
              <a:rPr lang="kk-KZ" dirty="0" smtClean="0">
                <a:solidFill>
                  <a:srgbClr val="002060"/>
                </a:solidFill>
                <a:latin typeface="KZ Times New Roman" pitchFamily="18" charset="0"/>
              </a:rPr>
              <a:t>Айдай арайлап,</a:t>
            </a:r>
          </a:p>
          <a:p>
            <a:r>
              <a:rPr lang="kk-KZ" dirty="0" smtClean="0">
                <a:solidFill>
                  <a:srgbClr val="002060"/>
                </a:solidFill>
                <a:latin typeface="KZ Times New Roman" pitchFamily="18" charset="0"/>
              </a:rPr>
              <a:t>Жұлдыздай жарқырап,</a:t>
            </a:r>
          </a:p>
          <a:p>
            <a:r>
              <a:rPr lang="kk-KZ" dirty="0" smtClean="0">
                <a:solidFill>
                  <a:srgbClr val="002060"/>
                </a:solidFill>
                <a:latin typeface="KZ Times New Roman" pitchFamily="18" charset="0"/>
              </a:rPr>
              <a:t>Судай таза көңілмен,</a:t>
            </a:r>
          </a:p>
          <a:p>
            <a:r>
              <a:rPr lang="kk-KZ" dirty="0" smtClean="0">
                <a:solidFill>
                  <a:srgbClr val="002060"/>
                </a:solidFill>
                <a:latin typeface="KZ Times New Roman" pitchFamily="18" charset="0"/>
              </a:rPr>
              <a:t>Сабағымызды бастаймыз!</a:t>
            </a:r>
            <a:endParaRPr lang="ru-RU" dirty="0">
              <a:solidFill>
                <a:srgbClr val="002060"/>
              </a:solidFill>
              <a:latin typeface="KZ 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001\Pictures\63858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8229600" cy="99060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KZ Boyarsky" pitchFamily="34" charset="0"/>
              </a:rPr>
              <a:t>Топқа бөліну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KZ Boyarsky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67744" y="1920240"/>
            <a:ext cx="8229600" cy="4937760"/>
          </a:xfrm>
        </p:spPr>
        <p:txBody>
          <a:bodyPr>
            <a:normAutofit/>
          </a:bodyPr>
          <a:lstStyle/>
          <a:p>
            <a:r>
              <a:rPr lang="kk-KZ" sz="3600" dirty="0" smtClean="0">
                <a:solidFill>
                  <a:schemeClr val="accent6">
                    <a:lumMod val="50000"/>
                  </a:schemeClr>
                </a:solidFill>
                <a:latin typeface="KZ SchoolBook" pitchFamily="34" charset="0"/>
              </a:rPr>
              <a:t>1 топ – Нүкте (.)</a:t>
            </a:r>
          </a:p>
          <a:p>
            <a:r>
              <a:rPr lang="kk-KZ" sz="3600" dirty="0" smtClean="0">
                <a:solidFill>
                  <a:schemeClr val="accent6">
                    <a:lumMod val="50000"/>
                  </a:schemeClr>
                </a:solidFill>
                <a:latin typeface="KZ SchoolBook" pitchFamily="34" charset="0"/>
              </a:rPr>
              <a:t>2 топ – Сұрау белгісі (?)</a:t>
            </a:r>
          </a:p>
          <a:p>
            <a:r>
              <a:rPr lang="kk-KZ" sz="3600" dirty="0" smtClean="0">
                <a:solidFill>
                  <a:schemeClr val="accent6">
                    <a:lumMod val="50000"/>
                  </a:schemeClr>
                </a:solidFill>
                <a:latin typeface="KZ SchoolBook" pitchFamily="34" charset="0"/>
              </a:rPr>
              <a:t>3 топ – Леп белгісі (!)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KZ SchoolBook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001\Pictures\autumn-vector-background-2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0"/>
            <a:ext cx="139616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  <a:latin typeface="Academy KZ" pitchFamily="34" charset="0"/>
              </a:rPr>
              <a:t>ҮЙ ТАПСЫРМАСЫН ТЕКСЕРУ</a:t>
            </a:r>
            <a:br>
              <a:rPr lang="kk-KZ" dirty="0" smtClean="0">
                <a:solidFill>
                  <a:schemeClr val="accent5">
                    <a:lumMod val="75000"/>
                  </a:schemeClr>
                </a:solidFill>
                <a:latin typeface="Academy KZ" pitchFamily="34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cademy KZ" pitchFamily="34" charset="0"/>
              </a:rPr>
              <a:t>II. </a:t>
            </a:r>
            <a:r>
              <a:rPr lang="kk-KZ" dirty="0" smtClean="0">
                <a:solidFill>
                  <a:schemeClr val="accent5">
                    <a:lumMod val="75000"/>
                  </a:schemeClr>
                </a:solidFill>
                <a:latin typeface="Academy KZ" pitchFamily="34" charset="0"/>
              </a:rPr>
              <a:t>МАҒЫНАНЫ ТАНУ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cademy KZ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3284984"/>
            <a:ext cx="8229600" cy="4937760"/>
          </a:xfrm>
        </p:spPr>
        <p:txBody>
          <a:bodyPr/>
          <a:lstStyle/>
          <a:p>
            <a:endParaRPr lang="kk-KZ" dirty="0" smtClean="0"/>
          </a:p>
          <a:p>
            <a:r>
              <a:rPr lang="kk-KZ" sz="3600" dirty="0" smtClean="0">
                <a:latin typeface="KZ Times New Roman" pitchFamily="18" charset="0"/>
              </a:rPr>
              <a:t>- Мәтін дегеніміз не?</a:t>
            </a:r>
            <a:endParaRPr lang="ru-RU" sz="3600" dirty="0">
              <a:latin typeface="KZ 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001\Pictures\autumn-vector-background-2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0"/>
            <a:ext cx="139616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8229600" cy="990600"/>
          </a:xfrm>
        </p:spPr>
        <p:txBody>
          <a:bodyPr/>
          <a:lstStyle/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  <a:latin typeface="Academy KZ" pitchFamily="34" charset="0"/>
              </a:rPr>
              <a:t>ҮЙ ТАПСЫРМАСЫН ТЕКСЕРУ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cademy KZ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3284984"/>
            <a:ext cx="8229600" cy="4937760"/>
          </a:xfrm>
        </p:spPr>
        <p:txBody>
          <a:bodyPr/>
          <a:lstStyle/>
          <a:p>
            <a:endParaRPr lang="kk-KZ" dirty="0" smtClean="0"/>
          </a:p>
          <a:p>
            <a:r>
              <a:rPr lang="kk-KZ" sz="6000" dirty="0" smtClean="0">
                <a:latin typeface="KZ Times New Roman" pitchFamily="18" charset="0"/>
              </a:rPr>
              <a:t>С</a:t>
            </a:r>
          </a:p>
          <a:p>
            <a:endParaRPr lang="ru-RU" sz="3600" dirty="0">
              <a:latin typeface="KZ 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001\Pictures\autumn-vector-background-2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0"/>
            <a:ext cx="139616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8229600" cy="990600"/>
          </a:xfrm>
        </p:spPr>
        <p:txBody>
          <a:bodyPr/>
          <a:lstStyle/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  <a:latin typeface="Academy KZ" pitchFamily="34" charset="0"/>
              </a:rPr>
              <a:t>ҮЙ ТАПСЫРМАСЫН ТЕКСЕРУ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cademy KZ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3284984"/>
            <a:ext cx="8229600" cy="4937760"/>
          </a:xfrm>
        </p:spPr>
        <p:txBody>
          <a:bodyPr/>
          <a:lstStyle/>
          <a:p>
            <a:endParaRPr lang="kk-KZ" dirty="0" smtClean="0"/>
          </a:p>
          <a:p>
            <a:r>
              <a:rPr lang="kk-KZ" sz="3600" dirty="0" smtClean="0">
                <a:latin typeface="KZ Times New Roman" pitchFamily="18" charset="0"/>
              </a:rPr>
              <a:t>- Мәтін неше бөліктен тұрады?</a:t>
            </a:r>
            <a:endParaRPr lang="ru-RU" sz="3600" dirty="0">
              <a:latin typeface="KZ 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001\Pictures\autumn-vector-background-2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0"/>
            <a:ext cx="139616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8229600" cy="990600"/>
          </a:xfrm>
        </p:spPr>
        <p:txBody>
          <a:bodyPr/>
          <a:lstStyle/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  <a:latin typeface="Academy KZ" pitchFamily="34" charset="0"/>
              </a:rPr>
              <a:t>ҮЙ ТАПСЫРМАСЫН ТЕКСЕРУ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cademy KZ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3284984"/>
            <a:ext cx="8229600" cy="4937760"/>
          </a:xfrm>
        </p:spPr>
        <p:txBody>
          <a:bodyPr/>
          <a:lstStyle/>
          <a:p>
            <a:endParaRPr lang="kk-KZ" dirty="0" smtClean="0"/>
          </a:p>
          <a:p>
            <a:r>
              <a:rPr lang="kk-KZ" sz="6000" dirty="0" smtClean="0">
                <a:latin typeface="KZ Times New Roman" pitchFamily="18" charset="0"/>
              </a:rPr>
              <a:t>СӨ</a:t>
            </a:r>
          </a:p>
          <a:p>
            <a:endParaRPr lang="ru-RU" sz="3600" dirty="0">
              <a:latin typeface="KZ 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001\Pictures\autumn-vector-background-2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0"/>
            <a:ext cx="139616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8229600" cy="990600"/>
          </a:xfrm>
        </p:spPr>
        <p:txBody>
          <a:bodyPr/>
          <a:lstStyle/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  <a:latin typeface="Academy KZ" pitchFamily="34" charset="0"/>
              </a:rPr>
              <a:t>ҮЙ ТАПСЫРМАСЫН ТЕКСЕРУ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cademy KZ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3284984"/>
            <a:ext cx="8229600" cy="4937760"/>
          </a:xfrm>
        </p:spPr>
        <p:txBody>
          <a:bodyPr/>
          <a:lstStyle/>
          <a:p>
            <a:endParaRPr lang="kk-KZ" dirty="0" smtClean="0"/>
          </a:p>
          <a:p>
            <a:r>
              <a:rPr lang="kk-KZ" sz="3600" dirty="0" smtClean="0">
                <a:latin typeface="KZ Times New Roman" pitchFamily="18" charset="0"/>
              </a:rPr>
              <a:t>- Әр бөлік қандай жолдан бастап жазылады?</a:t>
            </a:r>
            <a:endParaRPr lang="ru-RU" sz="3600" dirty="0">
              <a:latin typeface="KZ 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162</TotalTime>
  <Words>218</Words>
  <Application>Microsoft Office PowerPoint</Application>
  <PresentationFormat>Экран (4:3)</PresentationFormat>
  <Paragraphs>77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Начальная</vt:lpstr>
      <vt:lpstr>Объект упаковщика для оболочки</vt:lpstr>
      <vt:lpstr>Сабақтың тақырыбы: Сөйлем.</vt:lpstr>
      <vt:lpstr>                 Ұйымдастыру кезеңі  I. Қызығылушылықты ояту</vt:lpstr>
      <vt:lpstr>Психологиялық дайындық</vt:lpstr>
      <vt:lpstr>Топқа бөліну</vt:lpstr>
      <vt:lpstr>ҮЙ ТАПСЫРМАСЫН ТЕКСЕРУ II. МАҒЫНАНЫ ТАНУ</vt:lpstr>
      <vt:lpstr>ҮЙ ТАПСЫРМАСЫН ТЕКСЕРУ</vt:lpstr>
      <vt:lpstr>ҮЙ ТАПСЫРМАСЫН ТЕКСЕРУ</vt:lpstr>
      <vt:lpstr>ҮЙ ТАПСЫРМАСЫН ТЕКСЕРУ</vt:lpstr>
      <vt:lpstr>ҮЙ ТАПСЫРМАСЫН ТЕКСЕРУ</vt:lpstr>
      <vt:lpstr>ҮЙ ТАПСЫРМАСЫН ТЕКСЕРУ</vt:lpstr>
      <vt:lpstr>ҮЙ ТАПСЫРМАСЫН ТЕКСЕРУ</vt:lpstr>
      <vt:lpstr>ҮЙ ТАПСЫРМАСЫН ТЕКСЕРУ</vt:lpstr>
      <vt:lpstr>ҮЙ ТАПСЫРМАСЫН ТЕКСЕРУ</vt:lpstr>
      <vt:lpstr>ҮЙ ТАПСЫРМАСЫН ТЕКСЕРУ</vt:lpstr>
      <vt:lpstr>ҮЙ ТАПСЫРМАСЫН ТЕКСЕРУ</vt:lpstr>
      <vt:lpstr>ҮЙ ТАПСЫРМАСЫН ТЕКСЕРУ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III. Қорытынды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 Сөйлем.</dc:title>
  <dc:creator>Admin001</dc:creator>
  <cp:lastModifiedBy>Admin001</cp:lastModifiedBy>
  <cp:revision>20</cp:revision>
  <dcterms:created xsi:type="dcterms:W3CDTF">2016-11-17T18:16:44Z</dcterms:created>
  <dcterms:modified xsi:type="dcterms:W3CDTF">2016-11-20T17:53:44Z</dcterms:modified>
</cp:coreProperties>
</file>