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62" r:id="rId6"/>
    <p:sldId id="263" r:id="rId7"/>
    <p:sldId id="264" r:id="rId8"/>
    <p:sldId id="259" r:id="rId9"/>
    <p:sldId id="271" r:id="rId10"/>
    <p:sldId id="269" r:id="rId11"/>
    <p:sldId id="270" r:id="rId12"/>
    <p:sldId id="265" r:id="rId13"/>
    <p:sldId id="272" r:id="rId14"/>
    <p:sldId id="266" r:id="rId15"/>
    <p:sldId id="27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00" autoAdjust="0"/>
    <p:restoredTop sz="85739" autoAdjust="0"/>
  </p:normalViewPr>
  <p:slideViewPr>
    <p:cSldViewPr snapToGrid="0">
      <p:cViewPr varScale="1">
        <p:scale>
          <a:sx n="59" d="100"/>
          <a:sy n="59" d="100"/>
        </p:scale>
        <p:origin x="-1056" y="-9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97344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4036886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8328DF-FF6A-4BBD-BC77-4D9C670197D4}" type="slidenum">
              <a:rPr lang="x-none" smtClean="0"/>
              <a:pPr/>
              <a:t>‹#›</a:t>
            </a:fld>
            <a:endParaRPr lang="x-non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2990846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2814366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8328DF-FF6A-4BBD-BC77-4D9C670197D4}" type="slidenum">
              <a:rPr lang="x-none" smtClean="0"/>
              <a:pPr/>
              <a:t>‹#›</a:t>
            </a:fld>
            <a:endParaRPr lang="x-non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425906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2172608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1986493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1129011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1019057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111293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4115055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154162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2505466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1161104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2256404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FE195832-715E-4D28-8876-6504CCF8424A}" type="datetimeFigureOut">
              <a:rPr lang="x-none" smtClean="0"/>
              <a:pPr/>
              <a:t>26.01.2022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42495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195832-715E-4D28-8876-6504CCF8424A}" type="datetimeFigureOut">
              <a:rPr lang="x-none" smtClean="0"/>
              <a:pPr/>
              <a:t>26.01.2022</a:t>
            </a:fld>
            <a:endParaRPr lang="x-non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8328DF-FF6A-4BBD-BC77-4D9C670197D4}" type="slidenum">
              <a:rPr lang="x-none" smtClean="0"/>
              <a:pPr/>
              <a:t>‹#›</a:t>
            </a:fld>
            <a:endParaRPr lang="x-none"/>
          </a:p>
        </p:txBody>
      </p:sp>
    </p:spTree>
    <p:extLst>
      <p:ext uri="{BB962C8B-B14F-4D97-AF65-F5344CB8AC3E}">
        <p14:creationId xmlns:p14="http://schemas.microsoft.com/office/powerpoint/2010/main" xmlns="" val="3185953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E6FA05-7D42-4ED7-89ED-8697760BC410}"/>
              </a:ext>
            </a:extLst>
          </p:cNvPr>
          <p:cNvSpPr>
            <a:spLocks noGrp="1"/>
          </p:cNvSpPr>
          <p:nvPr>
            <p:ph type="ctrTitle"/>
          </p:nvPr>
        </p:nvSpPr>
        <p:spPr>
          <a:xfrm>
            <a:off x="286545" y="294845"/>
            <a:ext cx="10773104" cy="1999176"/>
          </a:xfrm>
        </p:spPr>
        <p:txBody>
          <a:bodyPr>
            <a:normAutofit/>
          </a:bodyPr>
          <a:lstStyle/>
          <a:p>
            <a:pPr algn="l"/>
            <a:r>
              <a:rPr lang="ru-RU" sz="3600" b="0" i="0" dirty="0">
                <a:effectLst/>
                <a:latin typeface="Roboto"/>
              </a:rPr>
              <a:t/>
            </a:r>
            <a:br>
              <a:rPr lang="ru-RU" sz="3600" b="0" i="0" dirty="0">
                <a:effectLst/>
                <a:latin typeface="Roboto"/>
              </a:rPr>
            </a:br>
            <a:r>
              <a:rPr lang="ru-RU" sz="3600" b="0" i="0" dirty="0">
                <a:effectLst/>
                <a:latin typeface="Roboto"/>
              </a:rPr>
              <a:t/>
            </a:r>
            <a:br>
              <a:rPr lang="ru-RU" sz="3600" b="0" i="0" dirty="0">
                <a:effectLst/>
                <a:latin typeface="Roboto"/>
              </a:rPr>
            </a:br>
            <a:r>
              <a:rPr lang="ru-RU" sz="3600" b="0" i="0" dirty="0" smtClean="0">
                <a:effectLst/>
                <a:latin typeface="Roboto"/>
              </a:rPr>
              <a:t>   </a:t>
            </a:r>
            <a:r>
              <a:rPr lang="ru-RU" sz="5300" b="1" i="0" dirty="0" err="1" smtClean="0">
                <a:effectLst/>
                <a:latin typeface="Times New Roman" pitchFamily="18" charset="0"/>
                <a:cs typeface="Times New Roman" pitchFamily="18" charset="0"/>
              </a:rPr>
              <a:t>Дәрумендер- денсаулық кепілі</a:t>
            </a:r>
            <a:endParaRPr lang="x-none" sz="5300" b="1" dirty="0">
              <a:latin typeface="Times New Roman" pitchFamily="18" charset="0"/>
              <a:cs typeface="Times New Roman" pitchFamily="18" charset="0"/>
            </a:endParaRPr>
          </a:p>
        </p:txBody>
      </p:sp>
      <p:pic>
        <p:nvPicPr>
          <p:cNvPr id="9220" name="Picture 4" descr="https://images.ru.prom.st/104012233_w640_h640_vitaminy-dlya-shinshilly.jpg"/>
          <p:cNvPicPr>
            <a:picLocks noChangeAspect="1" noChangeArrowheads="1"/>
          </p:cNvPicPr>
          <p:nvPr/>
        </p:nvPicPr>
        <p:blipFill>
          <a:blip r:embed="rId2"/>
          <a:srcRect/>
          <a:stretch>
            <a:fillRect/>
          </a:stretch>
        </p:blipFill>
        <p:spPr bwMode="auto">
          <a:xfrm>
            <a:off x="2706269" y="2374231"/>
            <a:ext cx="6096000" cy="4018547"/>
          </a:xfrm>
          <a:prstGeom prst="rect">
            <a:avLst/>
          </a:prstGeom>
          <a:noFill/>
        </p:spPr>
      </p:pic>
    </p:spTree>
    <p:extLst>
      <p:ext uri="{BB962C8B-B14F-4D97-AF65-F5344CB8AC3E}">
        <p14:creationId xmlns:p14="http://schemas.microsoft.com/office/powerpoint/2010/main" xmlns="" val="2237027502"/>
      </p:ext>
    </p:extLst>
  </p:cSld>
  <p:clrMapOvr>
    <a:masterClrMapping/>
  </p:clrMapOvr>
  <mc:AlternateContent xmlns:mc="http://schemas.openxmlformats.org/markup-compatibility/2006">
    <mc:Choice xmlns:p14="http://schemas.microsoft.com/office/powerpoint/2010/main" xmlns="" Requires="p14">
      <p:transition spd="slow" p14:dur="2000" advTm="940"/>
    </mc:Choice>
    <mc:Fallback>
      <p:transition spd="slow" advTm="94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904181D-B9B9-4F15-84CF-F49A05864138}"/>
              </a:ext>
            </a:extLst>
          </p:cNvPr>
          <p:cNvSpPr>
            <a:spLocks noGrp="1"/>
          </p:cNvSpPr>
          <p:nvPr>
            <p:ph type="title"/>
          </p:nvPr>
        </p:nvSpPr>
        <p:spPr>
          <a:xfrm>
            <a:off x="0" y="224588"/>
            <a:ext cx="10659456" cy="1740175"/>
          </a:xfrm>
        </p:spPr>
        <p:txBody>
          <a:bodyPr>
            <a:noAutofit/>
          </a:bodyPr>
          <a:lstStyle/>
          <a:p>
            <a:r>
              <a:rPr lang="kk-KZ" sz="2800" b="1" dirty="0" smtClean="0">
                <a:latin typeface="Times New Roman" pitchFamily="18" charset="0"/>
                <a:cs typeface="Times New Roman" pitchFamily="18" charset="0"/>
              </a:rPr>
              <a:t>Кесте бойынша “Көгөніс “ тақырыбына диалог құрастырыңыз</a:t>
            </a:r>
            <a:r>
              <a:rPr lang="kk-KZ" sz="3200" b="1" dirty="0" smtClean="0">
                <a:latin typeface="Times New Roman" pitchFamily="18" charset="0"/>
                <a:cs typeface="Times New Roman" pitchFamily="18" charset="0"/>
              </a:rPr>
              <a:t/>
            </a:r>
            <a:br>
              <a:rPr lang="kk-KZ" sz="3200" b="1" dirty="0" smtClean="0">
                <a:latin typeface="Times New Roman" pitchFamily="18" charset="0"/>
                <a:cs typeface="Times New Roman" pitchFamily="18" charset="0"/>
              </a:rPr>
            </a:br>
            <a:r>
              <a:rPr lang="kk-KZ" sz="3200" b="1" dirty="0" smtClean="0">
                <a:latin typeface="Times New Roman" pitchFamily="18" charset="0"/>
                <a:cs typeface="Times New Roman" pitchFamily="18" charset="0"/>
              </a:rPr>
              <a:t/>
            </a:r>
            <a:br>
              <a:rPr lang="kk-KZ" sz="3200" b="1" dirty="0" smtClean="0">
                <a:latin typeface="Times New Roman" pitchFamily="18" charset="0"/>
                <a:cs typeface="Times New Roman" pitchFamily="18" charset="0"/>
              </a:rPr>
            </a:br>
            <a:r>
              <a:rPr lang="kk-KZ" sz="3200" b="1" dirty="0" smtClean="0">
                <a:latin typeface="Times New Roman" pitchFamily="18" charset="0"/>
                <a:cs typeface="Times New Roman" pitchFamily="18" charset="0"/>
              </a:rPr>
              <a:t/>
            </a:r>
            <a:br>
              <a:rPr lang="kk-KZ" sz="3200" b="1" dirty="0" smtClean="0">
                <a:latin typeface="Times New Roman" pitchFamily="18" charset="0"/>
                <a:cs typeface="Times New Roman" pitchFamily="18" charset="0"/>
              </a:rPr>
            </a:br>
            <a:r>
              <a:rPr lang="kk-KZ" sz="3200" b="1" dirty="0" smtClean="0">
                <a:latin typeface="Times New Roman" pitchFamily="18" charset="0"/>
                <a:cs typeface="Times New Roman" pitchFamily="18" charset="0"/>
              </a:rPr>
              <a:t>-</a:t>
            </a:r>
            <a:endParaRPr lang="x-none" sz="3200" b="1"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224590" y="946484"/>
          <a:ext cx="7491662" cy="3678583"/>
        </p:xfrm>
        <a:graphic>
          <a:graphicData uri="http://schemas.openxmlformats.org/drawingml/2006/table">
            <a:tbl>
              <a:tblPr firstRow="1" bandRow="1">
                <a:tableStyleId>{5C22544A-7EE6-4342-B048-85BDC9FD1C3A}</a:tableStyleId>
              </a:tblPr>
              <a:tblGrid>
                <a:gridCol w="2151423"/>
                <a:gridCol w="2532871"/>
                <a:gridCol w="2807368"/>
              </a:tblGrid>
              <a:tr h="1620252">
                <a:tc>
                  <a:txBody>
                    <a:bodyPr/>
                    <a:lstStyle/>
                    <a:p>
                      <a:r>
                        <a:rPr lang="kk-KZ" sz="2800" b="1" dirty="0" smtClean="0">
                          <a:latin typeface="Times New Roman" pitchFamily="18" charset="0"/>
                          <a:cs typeface="Times New Roman" pitchFamily="18" charset="0"/>
                        </a:rPr>
                        <a:t>Көгөніс жылдың қай мезгілінде өседі?</a:t>
                      </a:r>
                      <a:endParaRPr lang="ru-RU" sz="2800" dirty="0">
                        <a:latin typeface="Times New Roman" pitchFamily="18" charset="0"/>
                        <a:cs typeface="Times New Roman" pitchFamily="18" charset="0"/>
                      </a:endParaRPr>
                    </a:p>
                  </a:txBody>
                  <a:tcPr/>
                </a:tc>
                <a:tc>
                  <a:txBody>
                    <a:bodyPr/>
                    <a:lstStyle/>
                    <a:p>
                      <a:r>
                        <a:rPr lang="kk-KZ" sz="2800" dirty="0" smtClean="0">
                          <a:latin typeface="Times New Roman" pitchFamily="18" charset="0"/>
                          <a:cs typeface="Times New Roman" pitchFamily="18" charset="0"/>
                        </a:rPr>
                        <a:t>Түрі мен түсі қандай болады?</a:t>
                      </a:r>
                      <a:endParaRPr lang="ru-RU" sz="2800" dirty="0">
                        <a:latin typeface="Times New Roman" pitchFamily="18" charset="0"/>
                        <a:cs typeface="Times New Roman" pitchFamily="18" charset="0"/>
                      </a:endParaRPr>
                    </a:p>
                  </a:txBody>
                  <a:tcPr/>
                </a:tc>
                <a:tc>
                  <a:txBody>
                    <a:bodyPr/>
                    <a:lstStyle/>
                    <a:p>
                      <a:r>
                        <a:rPr lang="kk-KZ" sz="2800" dirty="0" smtClean="0">
                          <a:latin typeface="Times New Roman" pitchFamily="18" charset="0"/>
                          <a:cs typeface="Times New Roman" pitchFamily="18" charset="0"/>
                        </a:rPr>
                        <a:t>Қандай пайдасы бар?</a:t>
                      </a:r>
                      <a:endParaRPr lang="ru-RU" sz="2800" dirty="0">
                        <a:latin typeface="Times New Roman" pitchFamily="18" charset="0"/>
                        <a:cs typeface="Times New Roman" pitchFamily="18" charset="0"/>
                      </a:endParaRPr>
                    </a:p>
                  </a:txBody>
                  <a:tcPr/>
                </a:tc>
              </a:tr>
              <a:tr h="1453543">
                <a:tc>
                  <a:txBody>
                    <a:bodyPr/>
                    <a:lstStyle/>
                    <a:p>
                      <a:endParaRPr lang="ru-RU" sz="2000" b="1" dirty="0">
                        <a:solidFill>
                          <a:schemeClr val="tx1"/>
                        </a:solidFill>
                        <a:latin typeface="Times New Roman" pitchFamily="18" charset="0"/>
                        <a:cs typeface="Times New Roman" pitchFamily="18" charset="0"/>
                      </a:endParaRPr>
                    </a:p>
                  </a:txBody>
                  <a:tcPr/>
                </a:tc>
                <a:tc>
                  <a:txBody>
                    <a:bodyPr/>
                    <a:lstStyle/>
                    <a:p>
                      <a:endParaRPr lang="ru-RU" sz="2000" b="1" dirty="0">
                        <a:solidFill>
                          <a:schemeClr val="tx1"/>
                        </a:solidFill>
                        <a:latin typeface="Times New Roman" pitchFamily="18" charset="0"/>
                        <a:cs typeface="Times New Roman" pitchFamily="18" charset="0"/>
                      </a:endParaRPr>
                    </a:p>
                  </a:txBody>
                  <a:tcPr/>
                </a:tc>
                <a:tc>
                  <a:txBody>
                    <a:bodyPr/>
                    <a:lstStyle/>
                    <a:p>
                      <a:endParaRPr lang="ru-RU" sz="2000" b="1" dirty="0">
                        <a:solidFill>
                          <a:schemeClr val="tx1"/>
                        </a:solidFill>
                        <a:latin typeface="Times New Roman" pitchFamily="18" charset="0"/>
                        <a:cs typeface="Times New Roman" pitchFamily="18" charset="0"/>
                      </a:endParaRPr>
                    </a:p>
                  </a:txBody>
                  <a:tcPr/>
                </a:tc>
              </a:tr>
            </a:tbl>
          </a:graphicData>
        </a:graphic>
      </p:graphicFrame>
      <p:sp>
        <p:nvSpPr>
          <p:cNvPr id="5" name="Прямоугольник 4"/>
          <p:cNvSpPr/>
          <p:nvPr/>
        </p:nvSpPr>
        <p:spPr>
          <a:xfrm>
            <a:off x="786063" y="5046930"/>
            <a:ext cx="6096000" cy="954107"/>
          </a:xfrm>
          <a:prstGeom prst="rect">
            <a:avLst/>
          </a:prstGeom>
        </p:spPr>
        <p:txBody>
          <a:bodyPr>
            <a:spAutoFit/>
          </a:bodyPr>
          <a:lstStyle/>
          <a:p>
            <a:r>
              <a:rPr lang="kk-KZ" sz="2800" b="1" u="sng" dirty="0" smtClean="0">
                <a:solidFill>
                  <a:srgbClr val="FF0000"/>
                </a:solidFill>
                <a:latin typeface="Times New Roman" pitchFamily="18" charset="0"/>
                <a:cs typeface="Times New Roman" pitchFamily="18" charset="0"/>
              </a:rPr>
              <a:t>Дескриптор:</a:t>
            </a:r>
            <a:r>
              <a:rPr lang="kk-KZ" sz="2800" b="1" dirty="0" smtClean="0">
                <a:solidFill>
                  <a:srgbClr val="FF0000"/>
                </a:solidFill>
                <a:latin typeface="Times New Roman" pitchFamily="18" charset="0"/>
                <a:cs typeface="Times New Roman" pitchFamily="18" charset="0"/>
              </a:rPr>
              <a:t> </a:t>
            </a:r>
          </a:p>
          <a:p>
            <a:r>
              <a:rPr lang="kk-KZ" sz="2800" b="1" dirty="0" smtClean="0">
                <a:latin typeface="Times New Roman" pitchFamily="18" charset="0"/>
                <a:cs typeface="Times New Roman" pitchFamily="18" charset="0"/>
              </a:rPr>
              <a:t>Сұрақтарға дұрыс жауап береді </a:t>
            </a:r>
            <a:endParaRPr lang="ru-RU" sz="2800" dirty="0" smtClean="0"/>
          </a:p>
        </p:txBody>
      </p:sp>
      <p:graphicFrame>
        <p:nvGraphicFramePr>
          <p:cNvPr id="8" name="Таблица 7"/>
          <p:cNvGraphicFramePr>
            <a:graphicFrameLocks noGrp="1"/>
          </p:cNvGraphicFramePr>
          <p:nvPr/>
        </p:nvGraphicFramePr>
        <p:xfrm>
          <a:off x="7748336" y="978568"/>
          <a:ext cx="2326106" cy="3689686"/>
        </p:xfrm>
        <a:graphic>
          <a:graphicData uri="http://schemas.openxmlformats.org/drawingml/2006/table">
            <a:tbl>
              <a:tblPr firstRow="1" bandRow="1">
                <a:tableStyleId>{5C22544A-7EE6-4342-B048-85BDC9FD1C3A}</a:tableStyleId>
              </a:tblPr>
              <a:tblGrid>
                <a:gridCol w="2326106"/>
              </a:tblGrid>
              <a:tr h="2081825">
                <a:tc>
                  <a:txBody>
                    <a:bodyPr/>
                    <a:lstStyle/>
                    <a:p>
                      <a:r>
                        <a:rPr lang="kk-KZ" sz="2800" dirty="0" smtClean="0">
                          <a:latin typeface="Times New Roman" pitchFamily="18" charset="0"/>
                          <a:cs typeface="Times New Roman" pitchFamily="18" charset="0"/>
                        </a:rPr>
                        <a:t>Зияны бар ма? Болса қандай</a:t>
                      </a:r>
                      <a:endParaRPr lang="ru-RU" sz="2800" dirty="0">
                        <a:latin typeface="Times New Roman" pitchFamily="18" charset="0"/>
                        <a:cs typeface="Times New Roman" pitchFamily="18" charset="0"/>
                      </a:endParaRPr>
                    </a:p>
                  </a:txBody>
                  <a:tcPr/>
                </a:tc>
              </a:tr>
              <a:tr h="1607861">
                <a:tc>
                  <a:txBody>
                    <a:bodyPr/>
                    <a:lstStyle/>
                    <a:p>
                      <a:r>
                        <a:rPr lang="ru-RU" sz="1800" b="1" dirty="0" smtClean="0">
                          <a:latin typeface="Times New Roman" pitchFamily="18" charset="0"/>
                          <a:cs typeface="Times New Roman" pitchFamily="18" charset="0"/>
                        </a:rPr>
                        <a:t>​</a:t>
                      </a:r>
                      <a:endParaRPr lang="ru-RU" b="1" dirty="0"/>
                    </a:p>
                  </a:txBody>
                  <a:tcPr/>
                </a:tc>
              </a:tr>
            </a:tbl>
          </a:graphicData>
        </a:graphic>
      </p:graphicFrame>
    </p:spTree>
    <p:extLst>
      <p:ext uri="{BB962C8B-B14F-4D97-AF65-F5344CB8AC3E}">
        <p14:creationId xmlns:p14="http://schemas.microsoft.com/office/powerpoint/2010/main" xmlns="" val="331537260"/>
      </p:ext>
    </p:extLst>
  </p:cSld>
  <p:clrMapOvr>
    <a:masterClrMapping/>
  </p:clrMapOvr>
  <mc:AlternateContent xmlns:mc="http://schemas.openxmlformats.org/markup-compatibility/2006">
    <mc:Choice xmlns:p14="http://schemas.microsoft.com/office/powerpoint/2010/main" xmlns="" Requires="p14">
      <p:transition spd="slow" p14:dur="2000" advTm="6493"/>
    </mc:Choice>
    <mc:Fallback>
      <p:transition spd="slow" advTm="6493"/>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904181D-B9B9-4F15-84CF-F49A05864138}"/>
              </a:ext>
            </a:extLst>
          </p:cNvPr>
          <p:cNvSpPr>
            <a:spLocks noGrp="1"/>
          </p:cNvSpPr>
          <p:nvPr>
            <p:ph type="title"/>
          </p:nvPr>
        </p:nvSpPr>
        <p:spPr>
          <a:xfrm>
            <a:off x="0" y="224588"/>
            <a:ext cx="10659456" cy="1740175"/>
          </a:xfrm>
        </p:spPr>
        <p:txBody>
          <a:bodyPr>
            <a:noAutofit/>
          </a:bodyPr>
          <a:lstStyle/>
          <a:p>
            <a:r>
              <a:rPr lang="kk-KZ" sz="2800" b="1" dirty="0" smtClean="0">
                <a:latin typeface="Times New Roman" pitchFamily="18" charset="0"/>
                <a:cs typeface="Times New Roman" pitchFamily="18" charset="0"/>
              </a:rPr>
              <a:t>    Жауап үлгісі:</a:t>
            </a:r>
            <a:r>
              <a:rPr lang="kk-KZ" sz="3200" b="1" dirty="0" smtClean="0">
                <a:latin typeface="Times New Roman" pitchFamily="18" charset="0"/>
                <a:cs typeface="Times New Roman" pitchFamily="18" charset="0"/>
              </a:rPr>
              <a:t/>
            </a:r>
            <a:br>
              <a:rPr lang="kk-KZ" sz="3200" b="1" dirty="0" smtClean="0">
                <a:latin typeface="Times New Roman" pitchFamily="18" charset="0"/>
                <a:cs typeface="Times New Roman" pitchFamily="18" charset="0"/>
              </a:rPr>
            </a:br>
            <a:r>
              <a:rPr lang="kk-KZ" sz="3200" b="1" dirty="0" smtClean="0">
                <a:latin typeface="Times New Roman" pitchFamily="18" charset="0"/>
                <a:cs typeface="Times New Roman" pitchFamily="18" charset="0"/>
              </a:rPr>
              <a:t/>
            </a:r>
            <a:br>
              <a:rPr lang="kk-KZ" sz="3200" b="1" dirty="0" smtClean="0">
                <a:latin typeface="Times New Roman" pitchFamily="18" charset="0"/>
                <a:cs typeface="Times New Roman" pitchFamily="18" charset="0"/>
              </a:rPr>
            </a:br>
            <a:r>
              <a:rPr lang="kk-KZ" sz="3200" b="1" dirty="0" smtClean="0">
                <a:latin typeface="Times New Roman" pitchFamily="18" charset="0"/>
                <a:cs typeface="Times New Roman" pitchFamily="18" charset="0"/>
              </a:rPr>
              <a:t>-</a:t>
            </a:r>
            <a:endParaRPr lang="x-none" sz="3200" b="1"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224590" y="946484"/>
          <a:ext cx="7491662" cy="4754880"/>
        </p:xfrm>
        <a:graphic>
          <a:graphicData uri="http://schemas.openxmlformats.org/drawingml/2006/table">
            <a:tbl>
              <a:tblPr firstRow="1" bandRow="1">
                <a:tableStyleId>{5C22544A-7EE6-4342-B048-85BDC9FD1C3A}</a:tableStyleId>
              </a:tblPr>
              <a:tblGrid>
                <a:gridCol w="2151423"/>
                <a:gridCol w="2532871"/>
                <a:gridCol w="2807368"/>
              </a:tblGrid>
              <a:tr h="1620252">
                <a:tc>
                  <a:txBody>
                    <a:bodyPr/>
                    <a:lstStyle/>
                    <a:p>
                      <a:r>
                        <a:rPr lang="kk-KZ" sz="2800" b="1" dirty="0" smtClean="0">
                          <a:latin typeface="Times New Roman" pitchFamily="18" charset="0"/>
                          <a:cs typeface="Times New Roman" pitchFamily="18" charset="0"/>
                        </a:rPr>
                        <a:t>Көгөніс жылдың қай мезгілінде өседі?</a:t>
                      </a:r>
                      <a:endParaRPr lang="ru-RU" sz="2800" dirty="0">
                        <a:latin typeface="Times New Roman" pitchFamily="18" charset="0"/>
                        <a:cs typeface="Times New Roman" pitchFamily="18" charset="0"/>
                      </a:endParaRPr>
                    </a:p>
                  </a:txBody>
                  <a:tcPr/>
                </a:tc>
                <a:tc>
                  <a:txBody>
                    <a:bodyPr/>
                    <a:lstStyle/>
                    <a:p>
                      <a:r>
                        <a:rPr lang="kk-KZ" sz="2800" dirty="0" smtClean="0">
                          <a:latin typeface="Times New Roman" pitchFamily="18" charset="0"/>
                          <a:cs typeface="Times New Roman" pitchFamily="18" charset="0"/>
                        </a:rPr>
                        <a:t>Түрі мен түсі қандай болады?</a:t>
                      </a:r>
                      <a:endParaRPr lang="ru-RU" sz="2800" dirty="0">
                        <a:latin typeface="Times New Roman" pitchFamily="18" charset="0"/>
                        <a:cs typeface="Times New Roman" pitchFamily="18" charset="0"/>
                      </a:endParaRPr>
                    </a:p>
                  </a:txBody>
                  <a:tcPr/>
                </a:tc>
                <a:tc>
                  <a:txBody>
                    <a:bodyPr/>
                    <a:lstStyle/>
                    <a:p>
                      <a:r>
                        <a:rPr lang="kk-KZ" sz="2800" dirty="0" smtClean="0">
                          <a:latin typeface="Times New Roman" pitchFamily="18" charset="0"/>
                          <a:cs typeface="Times New Roman" pitchFamily="18" charset="0"/>
                        </a:rPr>
                        <a:t>Қандай пайдасы бар?</a:t>
                      </a:r>
                      <a:endParaRPr lang="ru-RU" sz="2800" dirty="0">
                        <a:latin typeface="Times New Roman" pitchFamily="18" charset="0"/>
                        <a:cs typeface="Times New Roman" pitchFamily="18" charset="0"/>
                      </a:endParaRPr>
                    </a:p>
                  </a:txBody>
                  <a:tcPr/>
                </a:tc>
              </a:tr>
              <a:tr h="1453543">
                <a:tc>
                  <a:txBody>
                    <a:bodyPr/>
                    <a:lstStyle/>
                    <a:p>
                      <a:r>
                        <a:rPr lang="kk-KZ" sz="2000" b="1" dirty="0" smtClean="0">
                          <a:solidFill>
                            <a:schemeClr val="tx1"/>
                          </a:solidFill>
                          <a:latin typeface="Times New Roman" pitchFamily="18" charset="0"/>
                          <a:cs typeface="Times New Roman" pitchFamily="18" charset="0"/>
                        </a:rPr>
                        <a:t>Көгөніс күз</a:t>
                      </a:r>
                      <a:r>
                        <a:rPr lang="kk-KZ" sz="2000" b="1" baseline="0" dirty="0" smtClean="0">
                          <a:solidFill>
                            <a:schemeClr val="tx1"/>
                          </a:solidFill>
                          <a:latin typeface="Times New Roman" pitchFamily="18" charset="0"/>
                          <a:cs typeface="Times New Roman" pitchFamily="18" charset="0"/>
                        </a:rPr>
                        <a:t> мезгілінде піседі. </a:t>
                      </a:r>
                      <a:endParaRPr lang="ru-RU" sz="2000" b="1" dirty="0">
                        <a:solidFill>
                          <a:schemeClr val="tx1"/>
                        </a:solidFill>
                        <a:latin typeface="Times New Roman" pitchFamily="18" charset="0"/>
                        <a:cs typeface="Times New Roman" pitchFamily="18" charset="0"/>
                      </a:endParaRPr>
                    </a:p>
                  </a:txBody>
                  <a:tcPr/>
                </a:tc>
                <a:tc>
                  <a:txBody>
                    <a:bodyPr/>
                    <a:lstStyle/>
                    <a:p>
                      <a:r>
                        <a:rPr lang="kk-KZ" sz="2000" b="1" dirty="0" smtClean="0">
                          <a:solidFill>
                            <a:schemeClr val="tx1"/>
                          </a:solidFill>
                          <a:latin typeface="Times New Roman" pitchFamily="18" charset="0"/>
                          <a:cs typeface="Times New Roman" pitchFamily="18" charset="0"/>
                        </a:rPr>
                        <a:t>Түрі мен түсі әртүрлі</a:t>
                      </a:r>
                      <a:r>
                        <a:rPr lang="kk-KZ" sz="2000" b="1" baseline="0" dirty="0" smtClean="0">
                          <a:solidFill>
                            <a:schemeClr val="tx1"/>
                          </a:solidFill>
                          <a:latin typeface="Times New Roman" pitchFamily="18" charset="0"/>
                          <a:cs typeface="Times New Roman" pitchFamily="18" charset="0"/>
                        </a:rPr>
                        <a:t> болады. Мысалы қызанақ қызыл түсті ,пішіні домалақ болып келеді.</a:t>
                      </a:r>
                      <a:endParaRPr lang="ru-RU" sz="2000" b="1" dirty="0">
                        <a:solidFill>
                          <a:schemeClr val="tx1"/>
                        </a:solidFill>
                        <a:latin typeface="Times New Roman" pitchFamily="18" charset="0"/>
                        <a:cs typeface="Times New Roman" pitchFamily="18" charset="0"/>
                      </a:endParaRPr>
                    </a:p>
                  </a:txBody>
                  <a:tcPr/>
                </a:tc>
                <a:tc>
                  <a:txBody>
                    <a:bodyPr/>
                    <a:lstStyle/>
                    <a:p>
                      <a:r>
                        <a:rPr lang="ru-RU" sz="2000" b="1" dirty="0" err="1" smtClean="0">
                          <a:solidFill>
                            <a:schemeClr val="tx1"/>
                          </a:solidFill>
                          <a:latin typeface="Times New Roman" pitchFamily="18" charset="0"/>
                          <a:cs typeface="Times New Roman" pitchFamily="18" charset="0"/>
                        </a:rPr>
                        <a:t>Көгөніс дәруменге </a:t>
                      </a:r>
                      <a:r>
                        <a:rPr lang="ru-RU" sz="2000" b="1" dirty="0" smtClean="0">
                          <a:solidFill>
                            <a:schemeClr val="tx1"/>
                          </a:solidFill>
                          <a:latin typeface="Times New Roman" pitchFamily="18" charset="0"/>
                          <a:cs typeface="Times New Roman" pitchFamily="18" charset="0"/>
                        </a:rPr>
                        <a:t>бай,</a:t>
                      </a:r>
                      <a:r>
                        <a:rPr lang="ru-RU" sz="2000" b="1" baseline="0" dirty="0" smtClean="0">
                          <a:solidFill>
                            <a:schemeClr val="tx1"/>
                          </a:solidFill>
                          <a:latin typeface="Times New Roman" pitchFamily="18" charset="0"/>
                          <a:cs typeface="Times New Roman" pitchFamily="18" charset="0"/>
                        </a:rPr>
                        <a:t> </a:t>
                      </a:r>
                      <a:r>
                        <a:rPr lang="ru-RU" sz="2000" b="1" dirty="0" err="1" smtClean="0">
                          <a:solidFill>
                            <a:schemeClr val="tx1"/>
                          </a:solidFill>
                          <a:latin typeface="Times New Roman" pitchFamily="18" charset="0"/>
                          <a:cs typeface="Times New Roman" pitchFamily="18" charset="0"/>
                        </a:rPr>
                        <a:t>калориясы</a:t>
                      </a:r>
                      <a:r>
                        <a:rPr lang="ru-RU" sz="2000" b="1" dirty="0" smtClean="0">
                          <a:solidFill>
                            <a:schemeClr val="tx1"/>
                          </a:solidFill>
                          <a:latin typeface="Times New Roman" pitchFamily="18" charset="0"/>
                          <a:cs typeface="Times New Roman" pitchFamily="18" charset="0"/>
                        </a:rPr>
                        <a:t> аз. </a:t>
                      </a:r>
                      <a:r>
                        <a:rPr lang="ru-RU" sz="2000" b="1" dirty="0" err="1" smtClean="0">
                          <a:solidFill>
                            <a:schemeClr val="tx1"/>
                          </a:solidFill>
                          <a:latin typeface="Times New Roman" pitchFamily="18" charset="0"/>
                          <a:cs typeface="Times New Roman" pitchFamily="18" charset="0"/>
                        </a:rPr>
                        <a:t>Жеңіл қорытылады.</a:t>
                      </a:r>
                      <a:r>
                        <a:rPr lang="ru-RU" sz="2000" b="1" dirty="0" smtClean="0">
                          <a:solidFill>
                            <a:schemeClr val="tx1"/>
                          </a:solidFill>
                          <a:latin typeface="Times New Roman" pitchFamily="18" charset="0"/>
                          <a:cs typeface="Times New Roman" pitchFamily="18" charset="0"/>
                        </a:rPr>
                        <a:t> </a:t>
                      </a:r>
                      <a:r>
                        <a:rPr lang="ru-RU" sz="2000" b="1" dirty="0" err="1" smtClean="0">
                          <a:solidFill>
                            <a:schemeClr val="tx1"/>
                          </a:solidFill>
                          <a:latin typeface="Times New Roman" pitchFamily="18" charset="0"/>
                          <a:cs typeface="Times New Roman" pitchFamily="18" charset="0"/>
                        </a:rPr>
                        <a:t>Көкөністі көп пайдаланатын</a:t>
                      </a:r>
                      <a:r>
                        <a:rPr lang="ru-RU" sz="2000" b="1" dirty="0" smtClean="0">
                          <a:solidFill>
                            <a:schemeClr val="tx1"/>
                          </a:solidFill>
                          <a:latin typeface="Times New Roman" pitchFamily="18" charset="0"/>
                          <a:cs typeface="Times New Roman" pitchFamily="18" charset="0"/>
                        </a:rPr>
                        <a:t> </a:t>
                      </a:r>
                      <a:r>
                        <a:rPr lang="ru-RU" sz="2000" b="1" dirty="0" err="1" smtClean="0">
                          <a:solidFill>
                            <a:schemeClr val="tx1"/>
                          </a:solidFill>
                          <a:latin typeface="Times New Roman" pitchFamily="18" charset="0"/>
                          <a:cs typeface="Times New Roman" pitchFamily="18" charset="0"/>
                        </a:rPr>
                        <a:t>адамның денсаулығы жақсы болады</a:t>
                      </a:r>
                      <a:r>
                        <a:rPr lang="ru-RU" sz="2000" b="1" dirty="0" smtClean="0">
                          <a:solidFill>
                            <a:schemeClr val="tx1"/>
                          </a:solidFill>
                          <a:latin typeface="Times New Roman" pitchFamily="18" charset="0"/>
                          <a:cs typeface="Times New Roman" pitchFamily="18" charset="0"/>
                        </a:rPr>
                        <a:t>, </a:t>
                      </a:r>
                      <a:r>
                        <a:rPr lang="ru-RU" sz="2000" b="1" dirty="0" err="1" smtClean="0">
                          <a:solidFill>
                            <a:schemeClr val="tx1"/>
                          </a:solidFill>
                          <a:latin typeface="Times New Roman" pitchFamily="18" charset="0"/>
                          <a:cs typeface="Times New Roman" pitchFamily="18" charset="0"/>
                        </a:rPr>
                        <a:t>Ұзақ өмір сүреді.</a:t>
                      </a:r>
                      <a:r>
                        <a:rPr lang="ru-RU" sz="2000" b="1" dirty="0" smtClean="0">
                          <a:solidFill>
                            <a:schemeClr val="tx1"/>
                          </a:solidFill>
                          <a:latin typeface="Times New Roman" pitchFamily="18" charset="0"/>
                          <a:cs typeface="Times New Roman" pitchFamily="18" charset="0"/>
                        </a:rPr>
                        <a:t> </a:t>
                      </a:r>
                      <a:endParaRPr lang="ru-RU" sz="2000" b="1" dirty="0">
                        <a:solidFill>
                          <a:schemeClr val="tx1"/>
                        </a:solidFill>
                        <a:latin typeface="Times New Roman" pitchFamily="18" charset="0"/>
                        <a:cs typeface="Times New Roman" pitchFamily="18" charset="0"/>
                      </a:endParaRPr>
                    </a:p>
                  </a:txBody>
                  <a:tcPr/>
                </a:tc>
              </a:tr>
            </a:tbl>
          </a:graphicData>
        </a:graphic>
      </p:graphicFrame>
      <p:graphicFrame>
        <p:nvGraphicFramePr>
          <p:cNvPr id="8" name="Таблица 7"/>
          <p:cNvGraphicFramePr>
            <a:graphicFrameLocks noGrp="1"/>
          </p:cNvGraphicFramePr>
          <p:nvPr/>
        </p:nvGraphicFramePr>
        <p:xfrm>
          <a:off x="7748336" y="978567"/>
          <a:ext cx="2326106" cy="4716380"/>
        </p:xfrm>
        <a:graphic>
          <a:graphicData uri="http://schemas.openxmlformats.org/drawingml/2006/table">
            <a:tbl>
              <a:tblPr firstRow="1" bandRow="1">
                <a:tableStyleId>{5C22544A-7EE6-4342-B048-85BDC9FD1C3A}</a:tableStyleId>
              </a:tblPr>
              <a:tblGrid>
                <a:gridCol w="2326106"/>
              </a:tblGrid>
              <a:tr h="2245596">
                <a:tc>
                  <a:txBody>
                    <a:bodyPr/>
                    <a:lstStyle/>
                    <a:p>
                      <a:r>
                        <a:rPr lang="kk-KZ" sz="2800" dirty="0" smtClean="0">
                          <a:latin typeface="Times New Roman" pitchFamily="18" charset="0"/>
                          <a:cs typeface="Times New Roman" pitchFamily="18" charset="0"/>
                        </a:rPr>
                        <a:t>Зияны бар ма? Болса қандай</a:t>
                      </a:r>
                      <a:endParaRPr lang="ru-RU" sz="2800" dirty="0">
                        <a:latin typeface="Times New Roman" pitchFamily="18" charset="0"/>
                        <a:cs typeface="Times New Roman" pitchFamily="18" charset="0"/>
                      </a:endParaRPr>
                    </a:p>
                  </a:txBody>
                  <a:tcPr/>
                </a:tc>
              </a:tr>
              <a:tr h="2470784">
                <a:tc>
                  <a:txBody>
                    <a:bodyPr/>
                    <a:lstStyle/>
                    <a:p>
                      <a:r>
                        <a:rPr lang="ru-RU" sz="1800" b="1" dirty="0" err="1" smtClean="0">
                          <a:latin typeface="Times New Roman" pitchFamily="18" charset="0"/>
                          <a:cs typeface="Times New Roman" pitchFamily="18" charset="0"/>
                        </a:rPr>
                        <a:t>Көгөністі жуып</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тазалап</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жеу</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керек</a:t>
                      </a:r>
                      <a:r>
                        <a:rPr lang="ru-RU" sz="18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Тазаланбаған көгөніс денсаулыққа зиян</a:t>
                      </a:r>
                      <a:r>
                        <a:rPr lang="ru-RU" sz="1800" b="1" dirty="0" smtClean="0">
                          <a:latin typeface="Times New Roman" pitchFamily="18" charset="0"/>
                          <a:cs typeface="Times New Roman" pitchFamily="18" charset="0"/>
                        </a:rPr>
                        <a:t>.​</a:t>
                      </a:r>
                      <a:endParaRPr lang="ru-RU" b="1" dirty="0"/>
                    </a:p>
                  </a:txBody>
                  <a:tcPr/>
                </a:tc>
              </a:tr>
            </a:tbl>
          </a:graphicData>
        </a:graphic>
      </p:graphicFrame>
      <p:pic>
        <p:nvPicPr>
          <p:cNvPr id="7" name="Picture 2" descr="https://kargoo.kz/files/blogs/1593163408342.jpeg"/>
          <p:cNvPicPr>
            <a:picLocks noChangeAspect="1" noChangeArrowheads="1"/>
          </p:cNvPicPr>
          <p:nvPr/>
        </p:nvPicPr>
        <p:blipFill>
          <a:blip r:embed="rId2"/>
          <a:srcRect/>
          <a:stretch>
            <a:fillRect/>
          </a:stretch>
        </p:blipFill>
        <p:spPr bwMode="auto">
          <a:xfrm>
            <a:off x="8871284" y="5085346"/>
            <a:ext cx="3320716" cy="1772653"/>
          </a:xfrm>
          <a:prstGeom prst="rect">
            <a:avLst/>
          </a:prstGeom>
          <a:noFill/>
        </p:spPr>
      </p:pic>
    </p:spTree>
    <p:extLst>
      <p:ext uri="{BB962C8B-B14F-4D97-AF65-F5344CB8AC3E}">
        <p14:creationId xmlns:p14="http://schemas.microsoft.com/office/powerpoint/2010/main" xmlns="" val="331537260"/>
      </p:ext>
    </p:extLst>
  </p:cSld>
  <p:clrMapOvr>
    <a:masterClrMapping/>
  </p:clrMapOvr>
  <mc:AlternateContent xmlns:mc="http://schemas.openxmlformats.org/markup-compatibility/2006">
    <mc:Choice xmlns:p14="http://schemas.microsoft.com/office/powerpoint/2010/main" xmlns="" Requires="p14">
      <p:transition spd="slow" p14:dur="2000" advTm="6493"/>
    </mc:Choice>
    <mc:Fallback>
      <p:transition spd="slow" advTm="6493"/>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b="1" dirty="0" smtClean="0">
                <a:latin typeface="Times New Roman" pitchFamily="18" charset="0"/>
                <a:cs typeface="Times New Roman" pitchFamily="18" charset="0"/>
              </a:rPr>
              <a:t>Сөздерден сөйлем құрап жазыңыз</a:t>
            </a:r>
            <a:endParaRPr lang="ru-RU" b="1" dirty="0">
              <a:latin typeface="Times New Roman" pitchFamily="18" charset="0"/>
              <a:cs typeface="Times New Roman" pitchFamily="18" charset="0"/>
            </a:endParaRPr>
          </a:p>
        </p:txBody>
      </p:sp>
      <p:pic>
        <p:nvPicPr>
          <p:cNvPr id="4" name="Содержимое 3"/>
          <p:cNvPicPr>
            <a:picLocks noGrp="1"/>
          </p:cNvPicPr>
          <p:nvPr>
            <p:ph idx="1"/>
          </p:nvPr>
        </p:nvPicPr>
        <p:blipFill>
          <a:blip r:embed="rId2"/>
          <a:srcRect l="32665" t="49682" r="32768" b="34713"/>
          <a:stretch>
            <a:fillRect/>
          </a:stretch>
        </p:blipFill>
        <p:spPr bwMode="auto">
          <a:xfrm>
            <a:off x="481262" y="2069432"/>
            <a:ext cx="9352547" cy="3320716"/>
          </a:xfrm>
          <a:prstGeom prst="rect">
            <a:avLst/>
          </a:prstGeom>
          <a:noFill/>
          <a:ln w="9525">
            <a:noFill/>
            <a:miter lim="800000"/>
            <a:headEnd/>
            <a:tailEnd/>
          </a:ln>
        </p:spPr>
      </p:pic>
      <p:sp>
        <p:nvSpPr>
          <p:cNvPr id="5" name="Прямоугольник 4"/>
          <p:cNvSpPr/>
          <p:nvPr/>
        </p:nvSpPr>
        <p:spPr>
          <a:xfrm>
            <a:off x="753979" y="5399856"/>
            <a:ext cx="6096000" cy="954107"/>
          </a:xfrm>
          <a:prstGeom prst="rect">
            <a:avLst/>
          </a:prstGeom>
        </p:spPr>
        <p:txBody>
          <a:bodyPr>
            <a:spAutoFit/>
          </a:bodyPr>
          <a:lstStyle/>
          <a:p>
            <a:r>
              <a:rPr lang="kk-KZ" sz="2800" b="1" u="sng" dirty="0" smtClean="0">
                <a:solidFill>
                  <a:srgbClr val="FF0000"/>
                </a:solidFill>
                <a:latin typeface="Times New Roman" pitchFamily="18" charset="0"/>
                <a:cs typeface="Times New Roman" pitchFamily="18" charset="0"/>
              </a:rPr>
              <a:t>Дескриптор:</a:t>
            </a:r>
            <a:r>
              <a:rPr lang="kk-KZ" sz="2800" b="1" dirty="0" smtClean="0">
                <a:solidFill>
                  <a:srgbClr val="FF0000"/>
                </a:solidFill>
                <a:latin typeface="Times New Roman" pitchFamily="18" charset="0"/>
                <a:cs typeface="Times New Roman" pitchFamily="18" charset="0"/>
              </a:rPr>
              <a:t> </a:t>
            </a:r>
          </a:p>
          <a:p>
            <a:r>
              <a:rPr lang="kk-KZ" sz="2800" b="1" dirty="0" smtClean="0">
                <a:latin typeface="Times New Roman" pitchFamily="18" charset="0"/>
                <a:cs typeface="Times New Roman" pitchFamily="18" charset="0"/>
              </a:rPr>
              <a:t>Сөйлемдерді дұрыс құрастырады</a:t>
            </a:r>
            <a:endParaRPr lang="ru-RU" sz="2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b="1" dirty="0" smtClean="0">
                <a:latin typeface="Times New Roman" pitchFamily="18" charset="0"/>
                <a:cs typeface="Times New Roman" pitchFamily="18" charset="0"/>
              </a:rPr>
              <a:t>Сөздерден сөйлем құрап жазыңыз</a:t>
            </a:r>
            <a:endParaRPr lang="ru-RU" b="1" dirty="0">
              <a:latin typeface="Times New Roman" pitchFamily="18" charset="0"/>
              <a:cs typeface="Times New Roman" pitchFamily="18" charset="0"/>
            </a:endParaRPr>
          </a:p>
        </p:txBody>
      </p:sp>
      <p:pic>
        <p:nvPicPr>
          <p:cNvPr id="4" name="Содержимое 3"/>
          <p:cNvPicPr>
            <a:picLocks noGrp="1"/>
          </p:cNvPicPr>
          <p:nvPr>
            <p:ph idx="1"/>
          </p:nvPr>
        </p:nvPicPr>
        <p:blipFill>
          <a:blip r:embed="rId2"/>
          <a:srcRect l="32665" t="49682" r="32768" b="34713"/>
          <a:stretch>
            <a:fillRect/>
          </a:stretch>
        </p:blipFill>
        <p:spPr bwMode="auto">
          <a:xfrm>
            <a:off x="385008" y="2229852"/>
            <a:ext cx="9625266" cy="3529263"/>
          </a:xfrm>
          <a:prstGeom prst="rect">
            <a:avLst/>
          </a:prstGeom>
          <a:noFill/>
          <a:ln w="9525">
            <a:noFill/>
            <a:miter lim="800000"/>
            <a:headEnd/>
            <a:tailEnd/>
          </a:ln>
        </p:spPr>
      </p:pic>
      <p:sp>
        <p:nvSpPr>
          <p:cNvPr id="5" name="Прямоугольник 4"/>
          <p:cNvSpPr/>
          <p:nvPr/>
        </p:nvSpPr>
        <p:spPr>
          <a:xfrm>
            <a:off x="6916490" y="2843282"/>
            <a:ext cx="300082" cy="369332"/>
          </a:xfrm>
          <a:prstGeom prst="rect">
            <a:avLst/>
          </a:prstGeom>
        </p:spPr>
        <p:txBody>
          <a:bodyPr wrap="none">
            <a:spAutoFit/>
          </a:bodyPr>
          <a:lstStyle/>
          <a:p>
            <a:r>
              <a:rPr lang="kk-KZ" b="1" dirty="0" smtClean="0">
                <a:latin typeface="Times New Roman" pitchFamily="18" charset="0"/>
                <a:cs typeface="Times New Roman" pitchFamily="18" charset="0"/>
              </a:rPr>
              <a:t>1</a:t>
            </a:r>
            <a:endParaRPr lang="ru-RU" b="1" dirty="0"/>
          </a:p>
        </p:txBody>
      </p:sp>
      <p:sp>
        <p:nvSpPr>
          <p:cNvPr id="6" name="Прямоугольник 5"/>
          <p:cNvSpPr/>
          <p:nvPr/>
        </p:nvSpPr>
        <p:spPr>
          <a:xfrm>
            <a:off x="7365669" y="2843282"/>
            <a:ext cx="319318" cy="369332"/>
          </a:xfrm>
          <a:prstGeom prst="rect">
            <a:avLst/>
          </a:prstGeom>
        </p:spPr>
        <p:txBody>
          <a:bodyPr wrap="none">
            <a:spAutoFit/>
          </a:bodyPr>
          <a:lstStyle/>
          <a:p>
            <a:r>
              <a:rPr lang="kk-KZ" b="1" dirty="0" smtClean="0"/>
              <a:t>3</a:t>
            </a:r>
            <a:endParaRPr lang="ru-RU" b="1" dirty="0"/>
          </a:p>
        </p:txBody>
      </p:sp>
      <p:sp>
        <p:nvSpPr>
          <p:cNvPr id="7" name="Прямоугольник 6"/>
          <p:cNvSpPr/>
          <p:nvPr/>
        </p:nvSpPr>
        <p:spPr>
          <a:xfrm>
            <a:off x="7766721" y="2811198"/>
            <a:ext cx="300082" cy="369332"/>
          </a:xfrm>
          <a:prstGeom prst="rect">
            <a:avLst/>
          </a:prstGeom>
        </p:spPr>
        <p:txBody>
          <a:bodyPr wrap="none">
            <a:spAutoFit/>
          </a:bodyPr>
          <a:lstStyle/>
          <a:p>
            <a:r>
              <a:rPr lang="kk-KZ" b="1" dirty="0" smtClean="0">
                <a:latin typeface="Times New Roman" pitchFamily="18" charset="0"/>
                <a:cs typeface="Times New Roman" pitchFamily="18" charset="0"/>
              </a:rPr>
              <a:t>2</a:t>
            </a:r>
            <a:endParaRPr lang="ru-RU" dirty="0"/>
          </a:p>
        </p:txBody>
      </p:sp>
      <p:sp>
        <p:nvSpPr>
          <p:cNvPr id="8" name="Прямоугольник 7"/>
          <p:cNvSpPr/>
          <p:nvPr/>
        </p:nvSpPr>
        <p:spPr>
          <a:xfrm>
            <a:off x="8231942" y="2795155"/>
            <a:ext cx="300082" cy="369332"/>
          </a:xfrm>
          <a:prstGeom prst="rect">
            <a:avLst/>
          </a:prstGeom>
        </p:spPr>
        <p:txBody>
          <a:bodyPr wrap="none">
            <a:spAutoFit/>
          </a:bodyPr>
          <a:lstStyle/>
          <a:p>
            <a:r>
              <a:rPr lang="kk-KZ" b="1" dirty="0" smtClean="0">
                <a:latin typeface="Times New Roman" pitchFamily="18" charset="0"/>
                <a:cs typeface="Times New Roman" pitchFamily="18" charset="0"/>
              </a:rPr>
              <a:t>4</a:t>
            </a:r>
            <a:endParaRPr lang="ru-RU" dirty="0"/>
          </a:p>
        </p:txBody>
      </p:sp>
      <p:sp>
        <p:nvSpPr>
          <p:cNvPr id="9" name="Прямоугольник 8"/>
          <p:cNvSpPr/>
          <p:nvPr/>
        </p:nvSpPr>
        <p:spPr>
          <a:xfrm>
            <a:off x="6946232" y="3625516"/>
            <a:ext cx="203115" cy="373161"/>
          </a:xfrm>
          <a:prstGeom prst="rect">
            <a:avLst/>
          </a:prstGeom>
        </p:spPr>
        <p:txBody>
          <a:bodyPr wrap="square">
            <a:spAutoFit/>
          </a:bodyPr>
          <a:lstStyle/>
          <a:p>
            <a:endParaRPr lang="ru-RU" dirty="0"/>
          </a:p>
        </p:txBody>
      </p:sp>
      <p:sp>
        <p:nvSpPr>
          <p:cNvPr id="10" name="Прямоугольник 9"/>
          <p:cNvSpPr/>
          <p:nvPr/>
        </p:nvSpPr>
        <p:spPr>
          <a:xfrm>
            <a:off x="7018422" y="5125452"/>
            <a:ext cx="232610" cy="369332"/>
          </a:xfrm>
          <a:prstGeom prst="rect">
            <a:avLst/>
          </a:prstGeom>
        </p:spPr>
        <p:txBody>
          <a:bodyPr wrap="square">
            <a:spAutoFit/>
          </a:bodyPr>
          <a:lstStyle/>
          <a:p>
            <a:r>
              <a:rPr lang="kk-KZ" dirty="0" smtClean="0"/>
              <a:t>4</a:t>
            </a:r>
            <a:endParaRPr lang="ru-RU" dirty="0"/>
          </a:p>
        </p:txBody>
      </p:sp>
      <p:sp>
        <p:nvSpPr>
          <p:cNvPr id="11" name="Прямоугольник 10"/>
          <p:cNvSpPr/>
          <p:nvPr/>
        </p:nvSpPr>
        <p:spPr>
          <a:xfrm>
            <a:off x="6946232" y="3625516"/>
            <a:ext cx="187073" cy="369332"/>
          </a:xfrm>
          <a:prstGeom prst="rect">
            <a:avLst/>
          </a:prstGeom>
        </p:spPr>
        <p:txBody>
          <a:bodyPr wrap="square">
            <a:spAutoFit/>
          </a:bodyPr>
          <a:lstStyle/>
          <a:p>
            <a:r>
              <a:rPr lang="kk-KZ" b="1" dirty="0" smtClean="0"/>
              <a:t>3</a:t>
            </a:r>
            <a:endParaRPr lang="ru-RU" b="1" dirty="0"/>
          </a:p>
        </p:txBody>
      </p:sp>
      <p:sp>
        <p:nvSpPr>
          <p:cNvPr id="12" name="Прямоугольник 11"/>
          <p:cNvSpPr/>
          <p:nvPr/>
        </p:nvSpPr>
        <p:spPr>
          <a:xfrm>
            <a:off x="7411453" y="3625516"/>
            <a:ext cx="192505" cy="369332"/>
          </a:xfrm>
          <a:prstGeom prst="rect">
            <a:avLst/>
          </a:prstGeom>
        </p:spPr>
        <p:txBody>
          <a:bodyPr wrap="square">
            <a:spAutoFit/>
          </a:bodyPr>
          <a:lstStyle/>
          <a:p>
            <a:r>
              <a:rPr lang="kk-KZ" b="1" dirty="0" smtClean="0"/>
              <a:t>2</a:t>
            </a:r>
            <a:endParaRPr lang="ru-RU" b="1" dirty="0"/>
          </a:p>
        </p:txBody>
      </p:sp>
      <p:sp>
        <p:nvSpPr>
          <p:cNvPr id="13" name="Прямоугольник 12"/>
          <p:cNvSpPr/>
          <p:nvPr/>
        </p:nvSpPr>
        <p:spPr>
          <a:xfrm>
            <a:off x="7828548" y="3593432"/>
            <a:ext cx="96252" cy="369332"/>
          </a:xfrm>
          <a:prstGeom prst="rect">
            <a:avLst/>
          </a:prstGeom>
        </p:spPr>
        <p:txBody>
          <a:bodyPr wrap="square">
            <a:spAutoFit/>
          </a:bodyPr>
          <a:lstStyle/>
          <a:p>
            <a:r>
              <a:rPr lang="kk-KZ" b="1" dirty="0" smtClean="0"/>
              <a:t>1</a:t>
            </a:r>
            <a:endParaRPr lang="ru-RU" b="1" dirty="0"/>
          </a:p>
        </p:txBody>
      </p:sp>
      <p:sp>
        <p:nvSpPr>
          <p:cNvPr id="14" name="Прямоугольник 13"/>
          <p:cNvSpPr/>
          <p:nvPr/>
        </p:nvSpPr>
        <p:spPr>
          <a:xfrm>
            <a:off x="7491664" y="4090737"/>
            <a:ext cx="203115" cy="373161"/>
          </a:xfrm>
          <a:prstGeom prst="rect">
            <a:avLst/>
          </a:prstGeom>
        </p:spPr>
        <p:txBody>
          <a:bodyPr wrap="square">
            <a:spAutoFit/>
          </a:bodyPr>
          <a:lstStyle/>
          <a:p>
            <a:endParaRPr lang="ru-RU" dirty="0"/>
          </a:p>
        </p:txBody>
      </p:sp>
      <p:sp>
        <p:nvSpPr>
          <p:cNvPr id="15" name="Прямоугольник 14"/>
          <p:cNvSpPr/>
          <p:nvPr/>
        </p:nvSpPr>
        <p:spPr>
          <a:xfrm>
            <a:off x="8213558" y="3673642"/>
            <a:ext cx="203115" cy="373161"/>
          </a:xfrm>
          <a:prstGeom prst="rect">
            <a:avLst/>
          </a:prstGeom>
        </p:spPr>
        <p:txBody>
          <a:bodyPr wrap="square">
            <a:spAutoFit/>
          </a:bodyPr>
          <a:lstStyle/>
          <a:p>
            <a:r>
              <a:rPr lang="kk-KZ" b="1" dirty="0" smtClean="0"/>
              <a:t>4</a:t>
            </a:r>
            <a:endParaRPr lang="ru-RU" b="1" dirty="0"/>
          </a:p>
        </p:txBody>
      </p:sp>
      <p:sp>
        <p:nvSpPr>
          <p:cNvPr id="16" name="Прямоугольник 15"/>
          <p:cNvSpPr/>
          <p:nvPr/>
        </p:nvSpPr>
        <p:spPr>
          <a:xfrm>
            <a:off x="7403432" y="4082716"/>
            <a:ext cx="203115" cy="373161"/>
          </a:xfrm>
          <a:prstGeom prst="rect">
            <a:avLst/>
          </a:prstGeom>
        </p:spPr>
        <p:txBody>
          <a:bodyPr wrap="square">
            <a:spAutoFit/>
          </a:bodyPr>
          <a:lstStyle/>
          <a:p>
            <a:endParaRPr lang="ru-RU" dirty="0"/>
          </a:p>
        </p:txBody>
      </p:sp>
      <p:sp>
        <p:nvSpPr>
          <p:cNvPr id="17" name="Прямоугольник 16"/>
          <p:cNvSpPr/>
          <p:nvPr/>
        </p:nvSpPr>
        <p:spPr>
          <a:xfrm>
            <a:off x="6978317" y="4395537"/>
            <a:ext cx="203115" cy="373161"/>
          </a:xfrm>
          <a:prstGeom prst="rect">
            <a:avLst/>
          </a:prstGeom>
        </p:spPr>
        <p:txBody>
          <a:bodyPr wrap="square">
            <a:spAutoFit/>
          </a:bodyPr>
          <a:lstStyle/>
          <a:p>
            <a:r>
              <a:rPr lang="kk-KZ" b="1" dirty="0" smtClean="0"/>
              <a:t>1</a:t>
            </a:r>
            <a:endParaRPr lang="ru-RU" b="1" dirty="0"/>
          </a:p>
        </p:txBody>
      </p:sp>
      <p:sp>
        <p:nvSpPr>
          <p:cNvPr id="18" name="Прямоугольник 17"/>
          <p:cNvSpPr/>
          <p:nvPr/>
        </p:nvSpPr>
        <p:spPr>
          <a:xfrm>
            <a:off x="7411453" y="4411579"/>
            <a:ext cx="203115" cy="373161"/>
          </a:xfrm>
          <a:prstGeom prst="rect">
            <a:avLst/>
          </a:prstGeom>
        </p:spPr>
        <p:txBody>
          <a:bodyPr wrap="square">
            <a:spAutoFit/>
          </a:bodyPr>
          <a:lstStyle/>
          <a:p>
            <a:r>
              <a:rPr lang="kk-KZ" b="1" dirty="0" smtClean="0"/>
              <a:t>3</a:t>
            </a:r>
            <a:endParaRPr lang="ru-RU" b="1" dirty="0"/>
          </a:p>
        </p:txBody>
      </p:sp>
      <p:sp>
        <p:nvSpPr>
          <p:cNvPr id="19" name="Прямоугольник 18"/>
          <p:cNvSpPr/>
          <p:nvPr/>
        </p:nvSpPr>
        <p:spPr>
          <a:xfrm>
            <a:off x="7403432" y="4082716"/>
            <a:ext cx="203115" cy="373161"/>
          </a:xfrm>
          <a:prstGeom prst="rect">
            <a:avLst/>
          </a:prstGeom>
        </p:spPr>
        <p:txBody>
          <a:bodyPr wrap="square">
            <a:spAutoFit/>
          </a:bodyPr>
          <a:lstStyle/>
          <a:p>
            <a:endParaRPr lang="ru-RU" dirty="0"/>
          </a:p>
        </p:txBody>
      </p:sp>
      <p:sp>
        <p:nvSpPr>
          <p:cNvPr id="20" name="Прямоугольник 19"/>
          <p:cNvSpPr/>
          <p:nvPr/>
        </p:nvSpPr>
        <p:spPr>
          <a:xfrm>
            <a:off x="7892716" y="5133474"/>
            <a:ext cx="203115" cy="373161"/>
          </a:xfrm>
          <a:prstGeom prst="rect">
            <a:avLst/>
          </a:prstGeom>
        </p:spPr>
        <p:txBody>
          <a:bodyPr wrap="square">
            <a:spAutoFit/>
          </a:bodyPr>
          <a:lstStyle/>
          <a:p>
            <a:r>
              <a:rPr lang="kk-KZ" dirty="0" smtClean="0"/>
              <a:t>1</a:t>
            </a:r>
            <a:endParaRPr lang="ru-RU" dirty="0"/>
          </a:p>
        </p:txBody>
      </p:sp>
      <p:sp>
        <p:nvSpPr>
          <p:cNvPr id="21" name="Прямоугольник 20"/>
          <p:cNvSpPr/>
          <p:nvPr/>
        </p:nvSpPr>
        <p:spPr>
          <a:xfrm>
            <a:off x="7820527" y="4371474"/>
            <a:ext cx="203115" cy="373161"/>
          </a:xfrm>
          <a:prstGeom prst="rect">
            <a:avLst/>
          </a:prstGeom>
        </p:spPr>
        <p:txBody>
          <a:bodyPr wrap="square">
            <a:spAutoFit/>
          </a:bodyPr>
          <a:lstStyle/>
          <a:p>
            <a:r>
              <a:rPr lang="kk-KZ" dirty="0" smtClean="0"/>
              <a:t>2</a:t>
            </a:r>
            <a:endParaRPr lang="ru-RU" dirty="0"/>
          </a:p>
        </p:txBody>
      </p:sp>
      <p:sp>
        <p:nvSpPr>
          <p:cNvPr id="22" name="Прямоугольник 21"/>
          <p:cNvSpPr/>
          <p:nvPr/>
        </p:nvSpPr>
        <p:spPr>
          <a:xfrm>
            <a:off x="7555832" y="4235116"/>
            <a:ext cx="203115" cy="373161"/>
          </a:xfrm>
          <a:prstGeom prst="rect">
            <a:avLst/>
          </a:prstGeom>
        </p:spPr>
        <p:txBody>
          <a:bodyPr wrap="square">
            <a:spAutoFit/>
          </a:bodyPr>
          <a:lstStyle/>
          <a:p>
            <a:endParaRPr lang="ru-RU" dirty="0"/>
          </a:p>
        </p:txBody>
      </p:sp>
      <p:sp>
        <p:nvSpPr>
          <p:cNvPr id="23" name="Прямоугольник 22"/>
          <p:cNvSpPr/>
          <p:nvPr/>
        </p:nvSpPr>
        <p:spPr>
          <a:xfrm>
            <a:off x="6585285" y="5029200"/>
            <a:ext cx="203115" cy="373161"/>
          </a:xfrm>
          <a:prstGeom prst="rect">
            <a:avLst/>
          </a:prstGeom>
        </p:spPr>
        <p:txBody>
          <a:bodyPr wrap="square">
            <a:spAutoFit/>
          </a:bodyPr>
          <a:lstStyle/>
          <a:p>
            <a:endParaRPr lang="ru-RU" dirty="0"/>
          </a:p>
        </p:txBody>
      </p:sp>
      <p:sp>
        <p:nvSpPr>
          <p:cNvPr id="24" name="Прямоугольник 23"/>
          <p:cNvSpPr/>
          <p:nvPr/>
        </p:nvSpPr>
        <p:spPr>
          <a:xfrm>
            <a:off x="7403432" y="4082716"/>
            <a:ext cx="203115" cy="373161"/>
          </a:xfrm>
          <a:prstGeom prst="rect">
            <a:avLst/>
          </a:prstGeom>
        </p:spPr>
        <p:txBody>
          <a:bodyPr wrap="square">
            <a:spAutoFit/>
          </a:bodyPr>
          <a:lstStyle/>
          <a:p>
            <a:endParaRPr lang="ru-RU" dirty="0"/>
          </a:p>
        </p:txBody>
      </p:sp>
      <p:sp>
        <p:nvSpPr>
          <p:cNvPr id="25" name="Прямоугольник 24"/>
          <p:cNvSpPr/>
          <p:nvPr/>
        </p:nvSpPr>
        <p:spPr>
          <a:xfrm>
            <a:off x="6384758" y="4828674"/>
            <a:ext cx="203115" cy="373161"/>
          </a:xfrm>
          <a:prstGeom prst="rect">
            <a:avLst/>
          </a:prstGeom>
        </p:spPr>
        <p:txBody>
          <a:bodyPr wrap="square">
            <a:spAutoFit/>
          </a:bodyPr>
          <a:lstStyle/>
          <a:p>
            <a:endParaRPr lang="ru-RU" dirty="0"/>
          </a:p>
        </p:txBody>
      </p:sp>
      <p:sp>
        <p:nvSpPr>
          <p:cNvPr id="26" name="Прямоугольник 25"/>
          <p:cNvSpPr/>
          <p:nvPr/>
        </p:nvSpPr>
        <p:spPr>
          <a:xfrm>
            <a:off x="7251032" y="3930316"/>
            <a:ext cx="203115" cy="373161"/>
          </a:xfrm>
          <a:prstGeom prst="rect">
            <a:avLst/>
          </a:prstGeom>
        </p:spPr>
        <p:txBody>
          <a:bodyPr wrap="square">
            <a:spAutoFit/>
          </a:bodyPr>
          <a:lstStyle/>
          <a:p>
            <a:endParaRPr lang="ru-RU" dirty="0"/>
          </a:p>
        </p:txBody>
      </p:sp>
      <p:sp>
        <p:nvSpPr>
          <p:cNvPr id="27" name="Прямоугольник 26"/>
          <p:cNvSpPr/>
          <p:nvPr/>
        </p:nvSpPr>
        <p:spPr>
          <a:xfrm>
            <a:off x="7403432" y="4082716"/>
            <a:ext cx="203115" cy="373161"/>
          </a:xfrm>
          <a:prstGeom prst="rect">
            <a:avLst/>
          </a:prstGeom>
        </p:spPr>
        <p:txBody>
          <a:bodyPr wrap="square">
            <a:spAutoFit/>
          </a:bodyPr>
          <a:lstStyle/>
          <a:p>
            <a:endParaRPr lang="ru-RU" dirty="0"/>
          </a:p>
        </p:txBody>
      </p:sp>
      <p:sp>
        <p:nvSpPr>
          <p:cNvPr id="28" name="Прямоугольник 27"/>
          <p:cNvSpPr/>
          <p:nvPr/>
        </p:nvSpPr>
        <p:spPr>
          <a:xfrm>
            <a:off x="8373979" y="5149516"/>
            <a:ext cx="203115" cy="373161"/>
          </a:xfrm>
          <a:prstGeom prst="rect">
            <a:avLst/>
          </a:prstGeom>
        </p:spPr>
        <p:txBody>
          <a:bodyPr wrap="square">
            <a:spAutoFit/>
          </a:bodyPr>
          <a:lstStyle/>
          <a:p>
            <a:r>
              <a:rPr lang="kk-KZ" dirty="0" smtClean="0"/>
              <a:t>3</a:t>
            </a:r>
            <a:endParaRPr lang="ru-RU" dirty="0"/>
          </a:p>
        </p:txBody>
      </p:sp>
      <p:sp>
        <p:nvSpPr>
          <p:cNvPr id="29" name="Прямоугольник 28"/>
          <p:cNvSpPr/>
          <p:nvPr/>
        </p:nvSpPr>
        <p:spPr>
          <a:xfrm>
            <a:off x="6665495" y="4660232"/>
            <a:ext cx="203115" cy="373161"/>
          </a:xfrm>
          <a:prstGeom prst="rect">
            <a:avLst/>
          </a:prstGeom>
        </p:spPr>
        <p:txBody>
          <a:bodyPr wrap="square">
            <a:spAutoFit/>
          </a:bodyPr>
          <a:lstStyle/>
          <a:p>
            <a:endParaRPr lang="ru-RU" dirty="0"/>
          </a:p>
        </p:txBody>
      </p:sp>
      <p:sp>
        <p:nvSpPr>
          <p:cNvPr id="30" name="Прямоугольник 29"/>
          <p:cNvSpPr/>
          <p:nvPr/>
        </p:nvSpPr>
        <p:spPr>
          <a:xfrm>
            <a:off x="7098632" y="3777916"/>
            <a:ext cx="203115" cy="373161"/>
          </a:xfrm>
          <a:prstGeom prst="rect">
            <a:avLst/>
          </a:prstGeom>
        </p:spPr>
        <p:txBody>
          <a:bodyPr wrap="square">
            <a:spAutoFit/>
          </a:bodyPr>
          <a:lstStyle/>
          <a:p>
            <a:endParaRPr lang="ru-RU" dirty="0"/>
          </a:p>
        </p:txBody>
      </p:sp>
      <p:sp>
        <p:nvSpPr>
          <p:cNvPr id="31" name="Прямоугольник 30"/>
          <p:cNvSpPr/>
          <p:nvPr/>
        </p:nvSpPr>
        <p:spPr>
          <a:xfrm>
            <a:off x="7251032" y="3930316"/>
            <a:ext cx="203115" cy="373161"/>
          </a:xfrm>
          <a:prstGeom prst="rect">
            <a:avLst/>
          </a:prstGeom>
        </p:spPr>
        <p:txBody>
          <a:bodyPr wrap="square">
            <a:spAutoFit/>
          </a:bodyPr>
          <a:lstStyle/>
          <a:p>
            <a:endParaRPr lang="ru-RU" dirty="0"/>
          </a:p>
        </p:txBody>
      </p:sp>
      <p:sp>
        <p:nvSpPr>
          <p:cNvPr id="32" name="Прямоугольник 31"/>
          <p:cNvSpPr/>
          <p:nvPr/>
        </p:nvSpPr>
        <p:spPr>
          <a:xfrm>
            <a:off x="7483643" y="5109411"/>
            <a:ext cx="203115" cy="373161"/>
          </a:xfrm>
          <a:prstGeom prst="rect">
            <a:avLst/>
          </a:prstGeom>
        </p:spPr>
        <p:txBody>
          <a:bodyPr wrap="square">
            <a:spAutoFit/>
          </a:bodyPr>
          <a:lstStyle/>
          <a:p>
            <a:r>
              <a:rPr lang="kk-KZ" dirty="0" smtClean="0"/>
              <a:t>2</a:t>
            </a:r>
            <a:endParaRPr lang="ru-RU" dirty="0"/>
          </a:p>
        </p:txBody>
      </p:sp>
      <p:sp>
        <p:nvSpPr>
          <p:cNvPr id="33" name="Прямоугольник 32"/>
          <p:cNvSpPr/>
          <p:nvPr/>
        </p:nvSpPr>
        <p:spPr>
          <a:xfrm>
            <a:off x="7403432" y="4082716"/>
            <a:ext cx="203115" cy="373161"/>
          </a:xfrm>
          <a:prstGeom prst="rect">
            <a:avLst/>
          </a:prstGeom>
        </p:spPr>
        <p:txBody>
          <a:bodyPr wrap="square">
            <a:spAutoFit/>
          </a:bodyPr>
          <a:lstStyle/>
          <a:p>
            <a:endParaRPr lang="ru-RU" dirty="0"/>
          </a:p>
        </p:txBody>
      </p:sp>
      <p:sp>
        <p:nvSpPr>
          <p:cNvPr id="34" name="Прямоугольник 33"/>
          <p:cNvSpPr/>
          <p:nvPr/>
        </p:nvSpPr>
        <p:spPr>
          <a:xfrm>
            <a:off x="7491664" y="4283242"/>
            <a:ext cx="267284" cy="369332"/>
          </a:xfrm>
          <a:prstGeom prst="rect">
            <a:avLst/>
          </a:prstGeom>
        </p:spPr>
        <p:txBody>
          <a:bodyPr wrap="square">
            <a:spAutoFit/>
          </a:bodyPr>
          <a:lstStyle/>
          <a:p>
            <a:endParaRPr lang="ru-RU" dirty="0"/>
          </a:p>
        </p:txBody>
      </p:sp>
      <p:pic>
        <p:nvPicPr>
          <p:cNvPr id="35" name="Picture 2" descr="https://kargoo.kz/files/blogs/1593163408342.jpeg"/>
          <p:cNvPicPr>
            <a:picLocks noChangeAspect="1" noChangeArrowheads="1"/>
          </p:cNvPicPr>
          <p:nvPr/>
        </p:nvPicPr>
        <p:blipFill>
          <a:blip r:embed="rId3"/>
          <a:srcRect/>
          <a:stretch>
            <a:fillRect/>
          </a:stretch>
        </p:blipFill>
        <p:spPr bwMode="auto">
          <a:xfrm>
            <a:off x="8919411" y="4844716"/>
            <a:ext cx="3272589" cy="201328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4400" b="1" dirty="0" smtClean="0">
                <a:latin typeface="Times New Roman" pitchFamily="18" charset="0"/>
                <a:cs typeface="Times New Roman" pitchFamily="18" charset="0"/>
              </a:rPr>
              <a:t>Есте сақта</a:t>
            </a:r>
            <a:endParaRPr lang="ru-RU" sz="4400" b="1" dirty="0">
              <a:latin typeface="Times New Roman" pitchFamily="18" charset="0"/>
              <a:cs typeface="Times New Roman" pitchFamily="18" charset="0"/>
            </a:endParaRPr>
          </a:p>
        </p:txBody>
      </p:sp>
      <p:sp>
        <p:nvSpPr>
          <p:cNvPr id="3" name="Содержимое 2"/>
          <p:cNvSpPr>
            <a:spLocks noGrp="1"/>
          </p:cNvSpPr>
          <p:nvPr>
            <p:ph idx="1"/>
          </p:nvPr>
        </p:nvSpPr>
        <p:spPr>
          <a:xfrm>
            <a:off x="629208" y="1583073"/>
            <a:ext cx="8596668" cy="3880773"/>
          </a:xfrm>
        </p:spPr>
        <p:txBody>
          <a:bodyPr>
            <a:normAutofit/>
          </a:bodyPr>
          <a:lstStyle/>
          <a:p>
            <a:pPr>
              <a:buNone/>
            </a:pPr>
            <a:r>
              <a:rPr lang="kk-KZ" sz="3200" dirty="0" smtClean="0">
                <a:latin typeface="Times New Roman" pitchFamily="18" charset="0"/>
                <a:cs typeface="Times New Roman" pitchFamily="18" charset="0"/>
              </a:rPr>
              <a:t>    Дәрумендер-денсаулық кепілі. Көгөністердің </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құрамында дәрумендер көп.</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Көкөністі көп пайдаланатын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адамның денсаулығы жақсы </a:t>
            </a:r>
            <a:r>
              <a:rPr lang="ru-RU" sz="3200" dirty="0" err="1" smtClean="0">
                <a:latin typeface="Times New Roman" pitchFamily="18" charset="0"/>
                <a:cs typeface="Times New Roman" pitchFamily="18" charset="0"/>
              </a:rPr>
              <a:t>болады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Ұзақ өмір сүреді.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Көгөністің калориясы</a:t>
            </a:r>
            <a:r>
              <a:rPr lang="ru-RU" sz="3200" dirty="0" smtClean="0">
                <a:latin typeface="Times New Roman" pitchFamily="18" charset="0"/>
                <a:cs typeface="Times New Roman" pitchFamily="18" charset="0"/>
              </a:rPr>
              <a:t> аз. </a:t>
            </a:r>
            <a:r>
              <a:rPr lang="ru-RU" sz="3200" dirty="0" err="1" smtClean="0">
                <a:latin typeface="Times New Roman" pitchFamily="18" charset="0"/>
                <a:cs typeface="Times New Roman" pitchFamily="18" charset="0"/>
              </a:rPr>
              <a:t>Жеңіл </a:t>
            </a:r>
            <a:r>
              <a:rPr lang="ru-RU" sz="3200" dirty="0" err="1" smtClean="0">
                <a:latin typeface="Times New Roman" pitchFamily="18" charset="0"/>
                <a:cs typeface="Times New Roman" pitchFamily="18" charset="0"/>
              </a:rPr>
              <a:t>қорытылады.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Көгөніс </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дастарқанның сәні</a:t>
            </a:r>
            <a:r>
              <a:rPr lang="ru-RU" sz="3200" dirty="0" err="1" smtClean="0">
                <a:latin typeface="Times New Roman" pitchFamily="18" charset="0"/>
                <a:cs typeface="Times New Roman" pitchFamily="18" charset="0"/>
              </a:rPr>
              <a:t>.</a:t>
            </a:r>
            <a:endParaRPr lang="kk-KZ"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60BEF92-0AF0-422E-ADE0-2BFD05CC66C9}"/>
              </a:ext>
            </a:extLst>
          </p:cNvPr>
          <p:cNvSpPr>
            <a:spLocks noGrp="1"/>
          </p:cNvSpPr>
          <p:nvPr>
            <p:ph type="title"/>
          </p:nvPr>
        </p:nvSpPr>
        <p:spPr/>
        <p:txBody>
          <a:bodyPr>
            <a:normAutofit fontScale="90000"/>
          </a:bodyPr>
          <a:lstStyle/>
          <a:p>
            <a:r>
              <a:rPr lang="kk-KZ" sz="4000" b="1" i="0" dirty="0" smtClean="0">
                <a:solidFill>
                  <a:schemeClr val="accent5"/>
                </a:solidFill>
                <a:effectLst/>
                <a:latin typeface="Times New Roman" pitchFamily="18" charset="0"/>
                <a:cs typeface="Times New Roman" pitchFamily="18" charset="0"/>
              </a:rPr>
              <a:t>Қорытынды:</a:t>
            </a:r>
            <a:r>
              <a:rPr lang="kk-KZ" sz="2800" b="1" i="0" dirty="0" smtClean="0">
                <a:effectLst/>
                <a:latin typeface="Times New Roman" pitchFamily="18" charset="0"/>
                <a:cs typeface="Times New Roman" pitchFamily="18" charset="0"/>
              </a:rPr>
              <a:t/>
            </a:r>
            <a:br>
              <a:rPr lang="kk-KZ" sz="2800" b="1" i="0" dirty="0" smtClean="0">
                <a:effectLst/>
                <a:latin typeface="Times New Roman" pitchFamily="18" charset="0"/>
                <a:cs typeface="Times New Roman" pitchFamily="18" charset="0"/>
              </a:rPr>
            </a:br>
            <a:r>
              <a:rPr lang="kk-KZ" sz="2800" b="1" i="0" dirty="0" smtClean="0">
                <a:effectLst/>
                <a:latin typeface="Times New Roman" pitchFamily="18" charset="0"/>
                <a:cs typeface="Times New Roman" pitchFamily="18" charset="0"/>
              </a:rPr>
              <a:t> </a:t>
            </a:r>
            <a:br>
              <a:rPr lang="kk-KZ" sz="2800" b="1" i="0" dirty="0" smtClean="0">
                <a:effectLst/>
                <a:latin typeface="Times New Roman" pitchFamily="18" charset="0"/>
                <a:cs typeface="Times New Roman" pitchFamily="18" charset="0"/>
              </a:rPr>
            </a:br>
            <a:r>
              <a:rPr lang="kk-KZ" sz="4000" b="1" i="0" dirty="0" smtClean="0">
                <a:effectLst/>
                <a:latin typeface="Times New Roman" pitchFamily="18" charset="0"/>
                <a:cs typeface="Times New Roman" pitchFamily="18" charset="0"/>
              </a:rPr>
              <a:t/>
            </a:r>
            <a:br>
              <a:rPr lang="kk-KZ" sz="4000" b="1" i="0" dirty="0" smtClean="0">
                <a:effectLst/>
                <a:latin typeface="Times New Roman" pitchFamily="18" charset="0"/>
                <a:cs typeface="Times New Roman" pitchFamily="18" charset="0"/>
              </a:rPr>
            </a:br>
            <a:r>
              <a:rPr lang="kk-KZ" b="1" dirty="0" smtClean="0">
                <a:latin typeface="Times New Roman" pitchFamily="18" charset="0"/>
                <a:cs typeface="Times New Roman" pitchFamily="18" charset="0"/>
              </a:rPr>
              <a:t>Мәтіндегі </a:t>
            </a:r>
            <a:r>
              <a:rPr lang="kk-KZ" b="1" dirty="0" smtClean="0">
                <a:latin typeface="Times New Roman" pitchFamily="18" charset="0"/>
                <a:cs typeface="Times New Roman" pitchFamily="18" charset="0"/>
              </a:rPr>
              <a:t>негізгі ақпаратты </a:t>
            </a:r>
            <a:r>
              <a:rPr lang="kk-KZ" b="1" dirty="0" smtClean="0">
                <a:latin typeface="Times New Roman" pitchFamily="18" charset="0"/>
                <a:cs typeface="Times New Roman" pitchFamily="18" charset="0"/>
              </a:rPr>
              <a:t>анықтадыңыздар. </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
            </a:r>
            <a:br>
              <a:rPr lang="kk-KZ" b="1"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
            </a:r>
            <a:br>
              <a:rPr lang="kk-KZ" b="1"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
            </a:r>
            <a:br>
              <a:rPr lang="kk-KZ" b="1"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
            </a:r>
            <a:br>
              <a:rPr lang="kk-KZ" b="1" dirty="0" smtClean="0">
                <a:latin typeface="Times New Roman" pitchFamily="18" charset="0"/>
                <a:cs typeface="Times New Roman" pitchFamily="18" charset="0"/>
              </a:rPr>
            </a:br>
            <a:endParaRPr lang="x-none" b="1" dirty="0">
              <a:latin typeface="Times New Roman" pitchFamily="18" charset="0"/>
              <a:cs typeface="Times New Roman" pitchFamily="18" charset="0"/>
            </a:endParaRPr>
          </a:p>
        </p:txBody>
      </p:sp>
      <p:sp>
        <p:nvSpPr>
          <p:cNvPr id="5" name="Прямоугольник 4"/>
          <p:cNvSpPr/>
          <p:nvPr/>
        </p:nvSpPr>
        <p:spPr>
          <a:xfrm>
            <a:off x="721895" y="2079140"/>
            <a:ext cx="8598567" cy="2554545"/>
          </a:xfrm>
          <a:prstGeom prst="rect">
            <a:avLst/>
          </a:prstGeom>
        </p:spPr>
        <p:txBody>
          <a:bodyPr wrap="square">
            <a:spAutoFit/>
          </a:bodyPr>
          <a:lstStyle/>
          <a:p>
            <a:endParaRPr lang="kk-KZ" sz="3200" b="1" dirty="0" smtClean="0">
              <a:solidFill>
                <a:schemeClr val="accent1"/>
              </a:solidFill>
              <a:latin typeface="Times New Roman" pitchFamily="18" charset="0"/>
              <a:cs typeface="Times New Roman" pitchFamily="18" charset="0"/>
            </a:endParaRPr>
          </a:p>
          <a:p>
            <a:endParaRPr lang="kk-KZ" sz="3200" b="1" dirty="0" smtClean="0">
              <a:solidFill>
                <a:schemeClr val="accent1"/>
              </a:solidFill>
              <a:latin typeface="Times New Roman" pitchFamily="18" charset="0"/>
              <a:cs typeface="Times New Roman" pitchFamily="18" charset="0"/>
            </a:endParaRPr>
          </a:p>
          <a:p>
            <a:endParaRPr lang="kk-KZ" sz="3200" b="1" dirty="0" smtClean="0">
              <a:solidFill>
                <a:schemeClr val="accent1"/>
              </a:solidFill>
              <a:latin typeface="Times New Roman" pitchFamily="18" charset="0"/>
              <a:cs typeface="Times New Roman" pitchFamily="18" charset="0"/>
            </a:endParaRPr>
          </a:p>
          <a:p>
            <a:r>
              <a:rPr lang="kk-KZ" sz="3200" b="1" dirty="0" smtClean="0">
                <a:solidFill>
                  <a:schemeClr val="accent1"/>
                </a:solidFill>
                <a:latin typeface="Times New Roman" pitchFamily="18" charset="0"/>
                <a:cs typeface="Times New Roman" pitchFamily="18" charset="0"/>
              </a:rPr>
              <a:t>Берілген </a:t>
            </a:r>
            <a:r>
              <a:rPr lang="kk-KZ" sz="3200" b="1" dirty="0" smtClean="0">
                <a:solidFill>
                  <a:schemeClr val="accent1"/>
                </a:solidFill>
                <a:latin typeface="Times New Roman" pitchFamily="18" charset="0"/>
                <a:cs typeface="Times New Roman" pitchFamily="18" charset="0"/>
              </a:rPr>
              <a:t>сұрақты дұрыс түсініп, лайықты жауап беріп, шағын диалогке </a:t>
            </a:r>
            <a:r>
              <a:rPr lang="kk-KZ" sz="3200" b="1" dirty="0" smtClean="0">
                <a:solidFill>
                  <a:schemeClr val="accent1"/>
                </a:solidFill>
                <a:latin typeface="Times New Roman" pitchFamily="18" charset="0"/>
                <a:cs typeface="Times New Roman" pitchFamily="18" charset="0"/>
              </a:rPr>
              <a:t>қатыстыңызар.</a:t>
            </a:r>
            <a:endParaRPr lang="ru-RU" sz="3200" b="1" dirty="0">
              <a:solidFill>
                <a:schemeClr val="accent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283589909"/>
      </p:ext>
    </p:extLst>
  </p:cSld>
  <p:clrMapOvr>
    <a:masterClrMapping/>
  </p:clrMapOvr>
  <mc:AlternateContent xmlns:mc="http://schemas.openxmlformats.org/markup-compatibility/2006">
    <mc:Choice xmlns:p14="http://schemas.microsoft.com/office/powerpoint/2010/main" xmlns="" Requires="p14">
      <p:transition spd="slow" p14:dur="2000" advTm="20321"/>
    </mc:Choice>
    <mc:Fallback>
      <p:transition spd="slow" advTm="2032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60BEF92-0AF0-422E-ADE0-2BFD05CC66C9}"/>
              </a:ext>
            </a:extLst>
          </p:cNvPr>
          <p:cNvSpPr>
            <a:spLocks noGrp="1"/>
          </p:cNvSpPr>
          <p:nvPr>
            <p:ph type="title"/>
          </p:nvPr>
        </p:nvSpPr>
        <p:spPr/>
        <p:txBody>
          <a:bodyPr>
            <a:normAutofit fontScale="90000"/>
          </a:bodyPr>
          <a:lstStyle/>
          <a:p>
            <a:r>
              <a:rPr lang="kk-KZ" sz="4000" b="1" i="0" dirty="0" smtClean="0">
                <a:solidFill>
                  <a:schemeClr val="accent5"/>
                </a:solidFill>
                <a:effectLst/>
                <a:latin typeface="Times New Roman" pitchFamily="18" charset="0"/>
                <a:cs typeface="Times New Roman" pitchFamily="18" charset="0"/>
              </a:rPr>
              <a:t>Бүгін сабақта:</a:t>
            </a:r>
            <a:r>
              <a:rPr lang="kk-KZ" sz="2800" b="1" i="0" dirty="0" smtClean="0">
                <a:effectLst/>
                <a:latin typeface="Times New Roman" pitchFamily="18" charset="0"/>
                <a:cs typeface="Times New Roman" pitchFamily="18" charset="0"/>
              </a:rPr>
              <a:t/>
            </a:r>
            <a:br>
              <a:rPr lang="kk-KZ" sz="2800" b="1" i="0" dirty="0" smtClean="0">
                <a:effectLst/>
                <a:latin typeface="Times New Roman" pitchFamily="18" charset="0"/>
                <a:cs typeface="Times New Roman" pitchFamily="18" charset="0"/>
              </a:rPr>
            </a:br>
            <a:r>
              <a:rPr lang="kk-KZ" sz="2800" b="1" i="0" dirty="0" smtClean="0">
                <a:effectLst/>
                <a:latin typeface="Times New Roman" pitchFamily="18" charset="0"/>
                <a:cs typeface="Times New Roman" pitchFamily="18" charset="0"/>
              </a:rPr>
              <a:t> </a:t>
            </a:r>
            <a:br>
              <a:rPr lang="kk-KZ" sz="2800" b="1" i="0" dirty="0" smtClean="0">
                <a:effectLst/>
                <a:latin typeface="Times New Roman" pitchFamily="18" charset="0"/>
                <a:cs typeface="Times New Roman" pitchFamily="18" charset="0"/>
              </a:rPr>
            </a:br>
            <a:r>
              <a:rPr lang="kk-KZ" sz="4000" b="1" dirty="0" smtClean="0">
                <a:latin typeface="Times New Roman" pitchFamily="18" charset="0"/>
                <a:cs typeface="Times New Roman" pitchFamily="18" charset="0"/>
              </a:rPr>
              <a:t/>
            </a:r>
            <a:br>
              <a:rPr lang="kk-KZ" sz="4000" b="1"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5.3.1.1.Мәтіндегі негізгі ақпаратты </a:t>
            </a:r>
            <a:r>
              <a:rPr lang="kk-KZ" b="1" dirty="0" smtClean="0">
                <a:latin typeface="Times New Roman" pitchFamily="18" charset="0"/>
                <a:cs typeface="Times New Roman" pitchFamily="18" charset="0"/>
              </a:rPr>
              <a:t>анықтайсыздар. </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
            </a:r>
            <a:br>
              <a:rPr lang="kk-KZ" b="1"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
            </a:r>
            <a:br>
              <a:rPr lang="kk-KZ" b="1"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
            </a:r>
            <a:br>
              <a:rPr lang="kk-KZ" b="1"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
            </a:r>
            <a:br>
              <a:rPr lang="kk-KZ" b="1" dirty="0" smtClean="0">
                <a:latin typeface="Times New Roman" pitchFamily="18" charset="0"/>
                <a:cs typeface="Times New Roman" pitchFamily="18" charset="0"/>
              </a:rPr>
            </a:br>
            <a:endParaRPr lang="x-none" b="1" dirty="0">
              <a:latin typeface="Times New Roman" pitchFamily="18" charset="0"/>
              <a:cs typeface="Times New Roman" pitchFamily="18" charset="0"/>
            </a:endParaRPr>
          </a:p>
        </p:txBody>
      </p:sp>
      <p:sp>
        <p:nvSpPr>
          <p:cNvPr id="5" name="Прямоугольник 4"/>
          <p:cNvSpPr/>
          <p:nvPr/>
        </p:nvSpPr>
        <p:spPr>
          <a:xfrm>
            <a:off x="721895" y="2079140"/>
            <a:ext cx="8598567" cy="3046988"/>
          </a:xfrm>
          <a:prstGeom prst="rect">
            <a:avLst/>
          </a:prstGeom>
        </p:spPr>
        <p:txBody>
          <a:bodyPr wrap="square">
            <a:spAutoFit/>
          </a:bodyPr>
          <a:lstStyle/>
          <a:p>
            <a:endParaRPr lang="kk-KZ" sz="3200" b="1" dirty="0" smtClean="0">
              <a:solidFill>
                <a:schemeClr val="accent1"/>
              </a:solidFill>
              <a:latin typeface="Times New Roman" pitchFamily="18" charset="0"/>
              <a:cs typeface="Times New Roman" pitchFamily="18" charset="0"/>
            </a:endParaRPr>
          </a:p>
          <a:p>
            <a:endParaRPr lang="kk-KZ" sz="3200" b="1" dirty="0" smtClean="0">
              <a:solidFill>
                <a:schemeClr val="accent1"/>
              </a:solidFill>
              <a:latin typeface="Times New Roman" pitchFamily="18" charset="0"/>
              <a:cs typeface="Times New Roman" pitchFamily="18" charset="0"/>
            </a:endParaRPr>
          </a:p>
          <a:p>
            <a:endParaRPr lang="kk-KZ" sz="3200" b="1" dirty="0" smtClean="0">
              <a:solidFill>
                <a:schemeClr val="accent1"/>
              </a:solidFill>
              <a:latin typeface="Times New Roman" pitchFamily="18" charset="0"/>
              <a:cs typeface="Times New Roman" pitchFamily="18" charset="0"/>
            </a:endParaRPr>
          </a:p>
          <a:p>
            <a:r>
              <a:rPr lang="kk-KZ" sz="3200" b="1" dirty="0" smtClean="0">
                <a:solidFill>
                  <a:schemeClr val="accent1"/>
                </a:solidFill>
                <a:latin typeface="Times New Roman" pitchFamily="18" charset="0"/>
                <a:cs typeface="Times New Roman" pitchFamily="18" charset="0"/>
              </a:rPr>
              <a:t>5.2.5.1 </a:t>
            </a:r>
            <a:r>
              <a:rPr lang="kk-KZ" sz="3200" b="1" dirty="0" smtClean="0">
                <a:solidFill>
                  <a:schemeClr val="accent1"/>
                </a:solidFill>
                <a:latin typeface="Times New Roman" pitchFamily="18" charset="0"/>
                <a:cs typeface="Times New Roman" pitchFamily="18" charset="0"/>
              </a:rPr>
              <a:t>Берілген сұрақты дұрыс түсініп, лайықты жауап беріп, шағын диалогке қатысасыздар.</a:t>
            </a:r>
            <a:endParaRPr lang="ru-RU" sz="3200" b="1" dirty="0">
              <a:solidFill>
                <a:schemeClr val="accent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283589909"/>
      </p:ext>
    </p:extLst>
  </p:cSld>
  <p:clrMapOvr>
    <a:masterClrMapping/>
  </p:clrMapOvr>
  <mc:AlternateContent xmlns:mc="http://schemas.openxmlformats.org/markup-compatibility/2006">
    <mc:Choice xmlns:p14="http://schemas.microsoft.com/office/powerpoint/2010/main" xmlns="" Requires="p14">
      <p:transition spd="slow" p14:dur="2000" advTm="20321"/>
    </mc:Choice>
    <mc:Fallback>
      <p:transition spd="slow" advTm="20321"/>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9952E65-8A52-452E-AC45-3B9445AF95DA}"/>
              </a:ext>
            </a:extLst>
          </p:cNvPr>
          <p:cNvSpPr>
            <a:spLocks noGrp="1"/>
          </p:cNvSpPr>
          <p:nvPr>
            <p:ph type="title"/>
          </p:nvPr>
        </p:nvSpPr>
        <p:spPr>
          <a:xfrm>
            <a:off x="0" y="192505"/>
            <a:ext cx="10077284" cy="1488741"/>
          </a:xfrm>
        </p:spPr>
        <p:txBody>
          <a:bodyPr>
            <a:noAutofit/>
          </a:bodyPr>
          <a:lstStyle/>
          <a:p>
            <a:r>
              <a:rPr lang="ru-RU" sz="3200" b="1" i="0" dirty="0" err="1" smtClean="0">
                <a:solidFill>
                  <a:schemeClr val="tx1"/>
                </a:solidFill>
                <a:effectLst/>
                <a:latin typeface="Times New Roman" pitchFamily="18" charset="0"/>
                <a:cs typeface="Times New Roman" pitchFamily="18" charset="0"/>
              </a:rPr>
              <a:t>Ойтүрткі</a:t>
            </a:r>
            <a:r>
              <a:rPr lang="ru-RU" sz="3200" b="1" i="0" dirty="0" err="1" smtClean="0">
                <a:solidFill>
                  <a:schemeClr val="accent5"/>
                </a:solidFill>
                <a:effectLst/>
                <a:latin typeface="Times New Roman" pitchFamily="18" charset="0"/>
                <a:cs typeface="Times New Roman" pitchFamily="18" charset="0"/>
              </a:rPr>
              <a:t> </a:t>
            </a:r>
            <a:r>
              <a:rPr lang="ru-RU" sz="3200" b="1" i="0" dirty="0" err="1" smtClean="0">
                <a:effectLst/>
                <a:latin typeface="Times New Roman" pitchFamily="18" charset="0"/>
                <a:cs typeface="Times New Roman" pitchFamily="18" charset="0"/>
              </a:rPr>
              <a:t/>
            </a:r>
            <a:br>
              <a:rPr lang="ru-RU" sz="3200" b="1" i="0" dirty="0" err="1" smtClean="0">
                <a:effectLst/>
                <a:latin typeface="Times New Roman" pitchFamily="18" charset="0"/>
                <a:cs typeface="Times New Roman" pitchFamily="18" charset="0"/>
              </a:rPr>
            </a:br>
            <a:r>
              <a:rPr lang="ru-RU" sz="3200" b="1" dirty="0" err="1" smtClean="0">
                <a:latin typeface="Times New Roman" pitchFamily="18" charset="0"/>
                <a:cs typeface="Times New Roman" pitchFamily="18" charset="0"/>
              </a:rPr>
              <a:t> </a:t>
            </a:r>
            <a:r>
              <a:rPr lang="ru-RU" sz="3200" dirty="0" err="1" smtClean="0"/>
              <a:t> </a:t>
            </a:r>
            <a:r>
              <a:rPr lang="ru-RU" sz="3200" b="1" dirty="0" err="1" smtClean="0">
                <a:solidFill>
                  <a:schemeClr val="accent2"/>
                </a:solidFill>
              </a:rPr>
              <a:t>Дәрумендер дегеніміз</a:t>
            </a:r>
            <a:r>
              <a:rPr lang="ru-RU" sz="3200" b="1" dirty="0" smtClean="0">
                <a:solidFill>
                  <a:schemeClr val="accent2"/>
                </a:solidFill>
              </a:rPr>
              <a:t> </a:t>
            </a:r>
            <a:r>
              <a:rPr lang="ru-RU" sz="3200" b="1" dirty="0" err="1" smtClean="0">
                <a:solidFill>
                  <a:schemeClr val="accent2"/>
                </a:solidFill>
              </a:rPr>
              <a:t>не?Дәрумендер туралы</a:t>
            </a:r>
            <a:r>
              <a:rPr lang="ru-RU" sz="3200" b="1" dirty="0" smtClean="0">
                <a:solidFill>
                  <a:schemeClr val="accent2"/>
                </a:solidFill>
              </a:rPr>
              <a:t> не </a:t>
            </a:r>
            <a:r>
              <a:rPr lang="ru-RU" sz="3200" b="1" dirty="0" err="1" smtClean="0">
                <a:solidFill>
                  <a:schemeClr val="accent2"/>
                </a:solidFill>
              </a:rPr>
              <a:t>білесіңдер</a:t>
            </a:r>
            <a:r>
              <a:rPr lang="ru-RU" sz="3200" b="1" dirty="0" smtClean="0">
                <a:solidFill>
                  <a:schemeClr val="accent2"/>
                </a:solidFill>
              </a:rPr>
              <a:t>?</a:t>
            </a:r>
            <a:endParaRPr lang="x-none" sz="3200" b="1" dirty="0">
              <a:solidFill>
                <a:schemeClr val="accent2"/>
              </a:solidFill>
              <a:latin typeface="Times New Roman" pitchFamily="18" charset="0"/>
              <a:cs typeface="Times New Roman" pitchFamily="18" charset="0"/>
            </a:endParaRPr>
          </a:p>
        </p:txBody>
      </p:sp>
      <p:sp>
        <p:nvSpPr>
          <p:cNvPr id="10" name="TextBox 9">
            <a:extLst>
              <a:ext uri="{FF2B5EF4-FFF2-40B4-BE49-F238E27FC236}">
                <a16:creationId xmlns:a16="http://schemas.microsoft.com/office/drawing/2014/main" xmlns="" id="{116BC1A0-5687-402A-8CD0-53C14E4D2828}"/>
              </a:ext>
            </a:extLst>
          </p:cNvPr>
          <p:cNvSpPr txBox="1"/>
          <p:nvPr/>
        </p:nvSpPr>
        <p:spPr>
          <a:xfrm>
            <a:off x="515006" y="2136339"/>
            <a:ext cx="5286703" cy="461665"/>
          </a:xfrm>
          <a:prstGeom prst="rect">
            <a:avLst/>
          </a:prstGeom>
          <a:noFill/>
        </p:spPr>
        <p:txBody>
          <a:bodyPr wrap="square">
            <a:spAutoFit/>
          </a:bodyPr>
          <a:lstStyle/>
          <a:p>
            <a:pPr algn="l"/>
            <a:r>
              <a:rPr lang="ru-RU" sz="2400" b="0" i="0" dirty="0">
                <a:solidFill>
                  <a:srgbClr val="000000"/>
                </a:solidFill>
                <a:effectLst/>
                <a:latin typeface="Roboto"/>
              </a:rPr>
              <a:t> </a:t>
            </a:r>
            <a:r>
              <a:rPr lang="ru-RU" sz="2400" b="0" i="0" dirty="0" smtClean="0">
                <a:solidFill>
                  <a:srgbClr val="000000"/>
                </a:solidFill>
                <a:effectLst/>
                <a:latin typeface="Roboto"/>
              </a:rPr>
              <a:t>.</a:t>
            </a:r>
            <a:endParaRPr lang="ru-RU" sz="2400" b="0" i="0" dirty="0">
              <a:solidFill>
                <a:srgbClr val="000000"/>
              </a:solidFill>
              <a:effectLst/>
              <a:latin typeface="Roboto"/>
            </a:endParaRPr>
          </a:p>
        </p:txBody>
      </p:sp>
      <p:sp>
        <p:nvSpPr>
          <p:cNvPr id="5" name="Прямоугольник 4"/>
          <p:cNvSpPr/>
          <p:nvPr/>
        </p:nvSpPr>
        <p:spPr>
          <a:xfrm>
            <a:off x="641685" y="5592361"/>
            <a:ext cx="6096000" cy="1107996"/>
          </a:xfrm>
          <a:prstGeom prst="rect">
            <a:avLst/>
          </a:prstGeom>
        </p:spPr>
        <p:txBody>
          <a:bodyPr>
            <a:spAutoFit/>
          </a:bodyPr>
          <a:lstStyle/>
          <a:p>
            <a:r>
              <a:rPr lang="ru-RU" sz="2400" b="1" dirty="0" smtClean="0">
                <a:solidFill>
                  <a:schemeClr val="accent5"/>
                </a:solidFill>
                <a:latin typeface="Times New Roman" pitchFamily="18" charset="0"/>
                <a:cs typeface="Times New Roman" pitchFamily="18" charset="0"/>
              </a:rPr>
              <a:t>Дескриптор:</a:t>
            </a:r>
          </a:p>
          <a:p>
            <a:r>
              <a:rPr lang="kk-KZ" sz="2400" b="1" dirty="0" smtClean="0">
                <a:latin typeface="Times New Roman" pitchFamily="18" charset="0"/>
                <a:cs typeface="Times New Roman" pitchFamily="18" charset="0"/>
              </a:rPr>
              <a:t>Дәрумендер туралы айтады.</a:t>
            </a:r>
            <a:endParaRPr lang="ru-RU" sz="2400" dirty="0" smtClean="0">
              <a:latin typeface="Times New Roman" pitchFamily="18" charset="0"/>
              <a:cs typeface="Times New Roman" pitchFamily="18" charset="0"/>
            </a:endParaRPr>
          </a:p>
          <a:p>
            <a:endParaRPr lang="ru-RU" dirty="0"/>
          </a:p>
        </p:txBody>
      </p:sp>
      <p:pic>
        <p:nvPicPr>
          <p:cNvPr id="7171" name="Picture 3" descr="https://mdoy.pro/pict/ds_92/1/7530bb5c84774b2a842f7cedc50283d4-fbpost.jpg"/>
          <p:cNvPicPr>
            <a:picLocks noChangeAspect="1" noChangeArrowheads="1"/>
          </p:cNvPicPr>
          <p:nvPr/>
        </p:nvPicPr>
        <p:blipFill>
          <a:blip r:embed="rId2"/>
          <a:srcRect/>
          <a:stretch>
            <a:fillRect/>
          </a:stretch>
        </p:blipFill>
        <p:spPr bwMode="auto">
          <a:xfrm>
            <a:off x="786062" y="2005263"/>
            <a:ext cx="4732421" cy="3336758"/>
          </a:xfrm>
          <a:prstGeom prst="rect">
            <a:avLst/>
          </a:prstGeom>
          <a:noFill/>
        </p:spPr>
      </p:pic>
      <p:pic>
        <p:nvPicPr>
          <p:cNvPr id="7173" name="Picture 5" descr="https://lifeinua.com/photos/board/2017/12/54296076.jpg"/>
          <p:cNvPicPr>
            <a:picLocks noChangeAspect="1" noChangeArrowheads="1"/>
          </p:cNvPicPr>
          <p:nvPr/>
        </p:nvPicPr>
        <p:blipFill>
          <a:blip r:embed="rId3" cstate="print"/>
          <a:srcRect/>
          <a:stretch>
            <a:fillRect/>
          </a:stretch>
        </p:blipFill>
        <p:spPr bwMode="auto">
          <a:xfrm>
            <a:off x="5598695" y="2101517"/>
            <a:ext cx="4122821" cy="3031957"/>
          </a:xfrm>
          <a:prstGeom prst="rect">
            <a:avLst/>
          </a:prstGeom>
          <a:noFill/>
        </p:spPr>
      </p:pic>
    </p:spTree>
    <p:extLst>
      <p:ext uri="{BB962C8B-B14F-4D97-AF65-F5344CB8AC3E}">
        <p14:creationId xmlns:p14="http://schemas.microsoft.com/office/powerpoint/2010/main" xmlns="" val="3552632760"/>
      </p:ext>
    </p:extLst>
  </p:cSld>
  <p:clrMapOvr>
    <a:masterClrMapping/>
  </p:clrMapOvr>
  <mc:AlternateContent xmlns:mc="http://schemas.openxmlformats.org/markup-compatibility/2006">
    <mc:Choice xmlns:p14="http://schemas.microsoft.com/office/powerpoint/2010/main" xmlns="" Requires="p14">
      <p:transition spd="slow" p14:dur="2000" advTm="37981"/>
    </mc:Choice>
    <mc:Fallback>
      <p:transition spd="slow" advTm="37981"/>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9952E65-8A52-452E-AC45-3B9445AF95DA}"/>
              </a:ext>
            </a:extLst>
          </p:cNvPr>
          <p:cNvSpPr>
            <a:spLocks noGrp="1"/>
          </p:cNvSpPr>
          <p:nvPr>
            <p:ph type="title"/>
          </p:nvPr>
        </p:nvSpPr>
        <p:spPr>
          <a:xfrm>
            <a:off x="0" y="192505"/>
            <a:ext cx="10077284" cy="1488741"/>
          </a:xfrm>
        </p:spPr>
        <p:txBody>
          <a:bodyPr>
            <a:noAutofit/>
          </a:bodyPr>
          <a:lstStyle/>
          <a:p>
            <a:r>
              <a:rPr lang="ru-RU" sz="3200" b="1" i="0" dirty="0" err="1" smtClean="0">
                <a:solidFill>
                  <a:schemeClr val="tx1"/>
                </a:solidFill>
                <a:effectLst/>
                <a:latin typeface="Times New Roman" pitchFamily="18" charset="0"/>
                <a:cs typeface="Times New Roman" pitchFamily="18" charset="0"/>
              </a:rPr>
              <a:t>Ойтүрткі</a:t>
            </a:r>
            <a:r>
              <a:rPr lang="ru-RU" sz="3200" b="1" i="0" dirty="0" err="1" smtClean="0">
                <a:solidFill>
                  <a:schemeClr val="accent5"/>
                </a:solidFill>
                <a:effectLst/>
                <a:latin typeface="Times New Roman" pitchFamily="18" charset="0"/>
                <a:cs typeface="Times New Roman" pitchFamily="18" charset="0"/>
              </a:rPr>
              <a:t> </a:t>
            </a:r>
            <a:r>
              <a:rPr lang="ru-RU" sz="3200" b="1" i="0" dirty="0" err="1" smtClean="0">
                <a:effectLst/>
                <a:latin typeface="Times New Roman" pitchFamily="18" charset="0"/>
                <a:cs typeface="Times New Roman" pitchFamily="18" charset="0"/>
              </a:rPr>
              <a:t/>
            </a:r>
            <a:br>
              <a:rPr lang="ru-RU" sz="3200" b="1" i="0" dirty="0" err="1" smtClean="0">
                <a:effectLst/>
                <a:latin typeface="Times New Roman" pitchFamily="18" charset="0"/>
                <a:cs typeface="Times New Roman" pitchFamily="18" charset="0"/>
              </a:rPr>
            </a:br>
            <a:r>
              <a:rPr lang="ru-RU" sz="3200" b="1" dirty="0" err="1" smtClean="0">
                <a:latin typeface="Times New Roman" pitchFamily="18" charset="0"/>
                <a:cs typeface="Times New Roman" pitchFamily="18" charset="0"/>
              </a:rPr>
              <a:t> </a:t>
            </a:r>
            <a:r>
              <a:rPr lang="ru-RU" sz="3200" dirty="0" err="1" smtClean="0"/>
              <a:t> </a:t>
            </a:r>
            <a:r>
              <a:rPr lang="ru-RU" sz="3200" b="1" dirty="0" err="1" smtClean="0">
                <a:solidFill>
                  <a:schemeClr val="accent2"/>
                </a:solidFill>
              </a:rPr>
              <a:t>Дәрумендер дегеніміз</a:t>
            </a:r>
            <a:r>
              <a:rPr lang="ru-RU" sz="3200" b="1" dirty="0" smtClean="0">
                <a:solidFill>
                  <a:schemeClr val="accent2"/>
                </a:solidFill>
              </a:rPr>
              <a:t> </a:t>
            </a:r>
            <a:r>
              <a:rPr lang="ru-RU" sz="3200" b="1" dirty="0" err="1" smtClean="0">
                <a:solidFill>
                  <a:schemeClr val="accent2"/>
                </a:solidFill>
              </a:rPr>
              <a:t>не?Дәрумендер туралы</a:t>
            </a:r>
            <a:r>
              <a:rPr lang="ru-RU" sz="3200" b="1" dirty="0" smtClean="0">
                <a:solidFill>
                  <a:schemeClr val="accent2"/>
                </a:solidFill>
              </a:rPr>
              <a:t> не </a:t>
            </a:r>
            <a:r>
              <a:rPr lang="ru-RU" sz="3200" b="1" dirty="0" err="1" smtClean="0">
                <a:solidFill>
                  <a:schemeClr val="accent2"/>
                </a:solidFill>
              </a:rPr>
              <a:t>білесіңдер</a:t>
            </a:r>
            <a:r>
              <a:rPr lang="ru-RU" sz="3200" b="1" dirty="0" smtClean="0">
                <a:solidFill>
                  <a:schemeClr val="accent2"/>
                </a:solidFill>
              </a:rPr>
              <a:t>?</a:t>
            </a:r>
            <a:endParaRPr lang="x-none" sz="3200" b="1" dirty="0">
              <a:solidFill>
                <a:schemeClr val="accent2"/>
              </a:solidFill>
              <a:latin typeface="Times New Roman" pitchFamily="18" charset="0"/>
              <a:cs typeface="Times New Roman" pitchFamily="18" charset="0"/>
            </a:endParaRPr>
          </a:p>
        </p:txBody>
      </p:sp>
      <p:sp>
        <p:nvSpPr>
          <p:cNvPr id="10" name="TextBox 9">
            <a:extLst>
              <a:ext uri="{FF2B5EF4-FFF2-40B4-BE49-F238E27FC236}">
                <a16:creationId xmlns:a16="http://schemas.microsoft.com/office/drawing/2014/main" xmlns="" id="{116BC1A0-5687-402A-8CD0-53C14E4D2828}"/>
              </a:ext>
            </a:extLst>
          </p:cNvPr>
          <p:cNvSpPr txBox="1"/>
          <p:nvPr/>
        </p:nvSpPr>
        <p:spPr>
          <a:xfrm>
            <a:off x="515006" y="2136339"/>
            <a:ext cx="5286703" cy="461665"/>
          </a:xfrm>
          <a:prstGeom prst="rect">
            <a:avLst/>
          </a:prstGeom>
          <a:noFill/>
        </p:spPr>
        <p:txBody>
          <a:bodyPr wrap="square">
            <a:spAutoFit/>
          </a:bodyPr>
          <a:lstStyle/>
          <a:p>
            <a:pPr algn="l"/>
            <a:r>
              <a:rPr lang="ru-RU" sz="2400" b="0" i="0" dirty="0">
                <a:solidFill>
                  <a:srgbClr val="000000"/>
                </a:solidFill>
                <a:effectLst/>
                <a:latin typeface="Roboto"/>
              </a:rPr>
              <a:t> </a:t>
            </a:r>
            <a:r>
              <a:rPr lang="ru-RU" sz="2400" b="0" i="0" dirty="0" smtClean="0">
                <a:solidFill>
                  <a:srgbClr val="000000"/>
                </a:solidFill>
                <a:effectLst/>
                <a:latin typeface="Roboto"/>
              </a:rPr>
              <a:t>.</a:t>
            </a:r>
            <a:endParaRPr lang="ru-RU" sz="2400" b="0" i="0" dirty="0">
              <a:solidFill>
                <a:srgbClr val="000000"/>
              </a:solidFill>
              <a:effectLst/>
              <a:latin typeface="Roboto"/>
            </a:endParaRPr>
          </a:p>
        </p:txBody>
      </p:sp>
      <p:sp>
        <p:nvSpPr>
          <p:cNvPr id="5" name="Прямоугольник 4"/>
          <p:cNvSpPr/>
          <p:nvPr/>
        </p:nvSpPr>
        <p:spPr>
          <a:xfrm>
            <a:off x="641685" y="5592361"/>
            <a:ext cx="6096000" cy="1107996"/>
          </a:xfrm>
          <a:prstGeom prst="rect">
            <a:avLst/>
          </a:prstGeom>
        </p:spPr>
        <p:txBody>
          <a:bodyPr>
            <a:spAutoFit/>
          </a:bodyPr>
          <a:lstStyle/>
          <a:p>
            <a:r>
              <a:rPr lang="ru-RU" sz="2400" b="1" dirty="0" smtClean="0">
                <a:solidFill>
                  <a:schemeClr val="accent5"/>
                </a:solidFill>
                <a:latin typeface="Times New Roman" pitchFamily="18" charset="0"/>
                <a:cs typeface="Times New Roman" pitchFamily="18" charset="0"/>
              </a:rPr>
              <a:t>Дескриптор:</a:t>
            </a:r>
          </a:p>
          <a:p>
            <a:r>
              <a:rPr lang="kk-KZ" sz="2400" b="1" dirty="0" smtClean="0">
                <a:latin typeface="Times New Roman" pitchFamily="18" charset="0"/>
                <a:cs typeface="Times New Roman" pitchFamily="18" charset="0"/>
              </a:rPr>
              <a:t>Дәрумендер туралы айтады.</a:t>
            </a:r>
            <a:endParaRPr lang="ru-RU" sz="2400" dirty="0" smtClean="0">
              <a:latin typeface="Times New Roman" pitchFamily="18" charset="0"/>
              <a:cs typeface="Times New Roman" pitchFamily="18" charset="0"/>
            </a:endParaRPr>
          </a:p>
          <a:p>
            <a:endParaRPr lang="ru-RU" dirty="0"/>
          </a:p>
        </p:txBody>
      </p:sp>
      <p:pic>
        <p:nvPicPr>
          <p:cNvPr id="7171" name="Picture 3" descr="https://mdoy.pro/pict/ds_92/1/7530bb5c84774b2a842f7cedc50283d4-fbpost.jpg"/>
          <p:cNvPicPr>
            <a:picLocks noChangeAspect="1" noChangeArrowheads="1"/>
          </p:cNvPicPr>
          <p:nvPr/>
        </p:nvPicPr>
        <p:blipFill>
          <a:blip r:embed="rId2"/>
          <a:srcRect/>
          <a:stretch>
            <a:fillRect/>
          </a:stretch>
        </p:blipFill>
        <p:spPr bwMode="auto">
          <a:xfrm>
            <a:off x="3930317" y="2374232"/>
            <a:ext cx="2855494" cy="2954940"/>
          </a:xfrm>
          <a:prstGeom prst="rect">
            <a:avLst/>
          </a:prstGeom>
          <a:noFill/>
        </p:spPr>
      </p:pic>
      <p:sp>
        <p:nvSpPr>
          <p:cNvPr id="7" name="Овал 6"/>
          <p:cNvSpPr/>
          <p:nvPr/>
        </p:nvSpPr>
        <p:spPr>
          <a:xfrm>
            <a:off x="513347" y="3801979"/>
            <a:ext cx="333675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latin typeface="Times New Roman" pitchFamily="18" charset="0"/>
                <a:cs typeface="Times New Roman" pitchFamily="18" charset="0"/>
              </a:rPr>
              <a:t>Ағзаны суық тиюден сақтайды.</a:t>
            </a:r>
            <a:endParaRPr lang="ru-RU" sz="2000" dirty="0">
              <a:latin typeface="Times New Roman" pitchFamily="18" charset="0"/>
              <a:cs typeface="Times New Roman" pitchFamily="18" charset="0"/>
            </a:endParaRPr>
          </a:p>
        </p:txBody>
      </p:sp>
      <p:sp>
        <p:nvSpPr>
          <p:cNvPr id="9" name="Овал 8"/>
          <p:cNvSpPr/>
          <p:nvPr/>
        </p:nvSpPr>
        <p:spPr>
          <a:xfrm>
            <a:off x="497305" y="2173705"/>
            <a:ext cx="333675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smtClean="0">
                <a:latin typeface="Times New Roman" pitchFamily="18" charset="0"/>
                <a:cs typeface="Times New Roman" pitchFamily="18" charset="0"/>
              </a:rPr>
              <a:t>Денсаулық кепілі</a:t>
            </a:r>
            <a:endParaRPr lang="ru-RU" sz="2800" dirty="0">
              <a:latin typeface="Times New Roman" pitchFamily="18" charset="0"/>
              <a:cs typeface="Times New Roman" pitchFamily="18" charset="0"/>
            </a:endParaRPr>
          </a:p>
        </p:txBody>
      </p:sp>
      <p:sp>
        <p:nvSpPr>
          <p:cNvPr id="11" name="Овал 10"/>
          <p:cNvSpPr/>
          <p:nvPr/>
        </p:nvSpPr>
        <p:spPr>
          <a:xfrm>
            <a:off x="3898231" y="1475874"/>
            <a:ext cx="348113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latin typeface="Times New Roman" pitchFamily="18" charset="0"/>
                <a:cs typeface="Times New Roman" pitchFamily="18" charset="0"/>
              </a:rPr>
              <a:t>Ағзамызға қажетті заттардың бірі</a:t>
            </a:r>
            <a:endParaRPr lang="ru-RU" sz="2000" dirty="0">
              <a:latin typeface="Times New Roman" pitchFamily="18" charset="0"/>
              <a:cs typeface="Times New Roman" pitchFamily="18" charset="0"/>
            </a:endParaRPr>
          </a:p>
        </p:txBody>
      </p:sp>
      <p:sp>
        <p:nvSpPr>
          <p:cNvPr id="12" name="Овал 11"/>
          <p:cNvSpPr/>
          <p:nvPr/>
        </p:nvSpPr>
        <p:spPr>
          <a:xfrm>
            <a:off x="7082589" y="2398295"/>
            <a:ext cx="333675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latin typeface="Times New Roman" pitchFamily="18" charset="0"/>
                <a:cs typeface="Times New Roman" pitchFamily="18" charset="0"/>
              </a:rPr>
              <a:t>Жұмысқа қабілеттілікті арттырады</a:t>
            </a:r>
            <a:endParaRPr lang="ru-RU" sz="2000" dirty="0">
              <a:latin typeface="Times New Roman" pitchFamily="18" charset="0"/>
              <a:cs typeface="Times New Roman" pitchFamily="18" charset="0"/>
            </a:endParaRPr>
          </a:p>
        </p:txBody>
      </p:sp>
      <p:sp>
        <p:nvSpPr>
          <p:cNvPr id="13" name="Овал 12"/>
          <p:cNvSpPr/>
          <p:nvPr/>
        </p:nvSpPr>
        <p:spPr>
          <a:xfrm>
            <a:off x="7074567" y="4090738"/>
            <a:ext cx="333675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latin typeface="Times New Roman" pitchFamily="18" charset="0"/>
                <a:cs typeface="Times New Roman" pitchFamily="18" charset="0"/>
              </a:rPr>
              <a:t>Денсаулықты нығайтуға көмектеседі</a:t>
            </a:r>
            <a:endParaRPr lang="ru-RU" sz="2000" dirty="0">
              <a:latin typeface="Times New Roman" pitchFamily="18" charset="0"/>
              <a:cs typeface="Times New Roman" pitchFamily="18" charset="0"/>
            </a:endParaRPr>
          </a:p>
        </p:txBody>
      </p:sp>
      <p:sp>
        <p:nvSpPr>
          <p:cNvPr id="14" name="Овал 13"/>
          <p:cNvSpPr/>
          <p:nvPr/>
        </p:nvSpPr>
        <p:spPr>
          <a:xfrm>
            <a:off x="3842082" y="4965032"/>
            <a:ext cx="3336757" cy="11630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latin typeface="Times New Roman" pitchFamily="18" charset="0"/>
                <a:cs typeface="Times New Roman" pitchFamily="18" charset="0"/>
              </a:rPr>
              <a:t>Суда еритін және майда еритін болып екі топқа бөлінеді</a:t>
            </a:r>
            <a:r>
              <a:rPr lang="kk-KZ" dirty="0" smtClean="0"/>
              <a:t>.</a:t>
            </a:r>
            <a:endParaRPr lang="ru-RU" dirty="0"/>
          </a:p>
        </p:txBody>
      </p:sp>
      <p:cxnSp>
        <p:nvCxnSpPr>
          <p:cNvPr id="16" name="Прямая со стрелкой 15"/>
          <p:cNvCxnSpPr/>
          <p:nvPr/>
        </p:nvCxnSpPr>
        <p:spPr>
          <a:xfrm>
            <a:off x="6689558" y="3465094"/>
            <a:ext cx="1283368" cy="4170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rot="5400000">
            <a:off x="5317958" y="4692316"/>
            <a:ext cx="36896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a:off x="6593305" y="4154905"/>
            <a:ext cx="529390" cy="962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rot="5400000" flipH="1" flipV="1">
            <a:off x="5959642" y="2671011"/>
            <a:ext cx="417095" cy="160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rot="10800000" flipV="1">
            <a:off x="3368842" y="3031958"/>
            <a:ext cx="882316" cy="160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rot="10800000" flipV="1">
            <a:off x="3625517" y="3834062"/>
            <a:ext cx="513347" cy="1122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552632760"/>
      </p:ext>
    </p:extLst>
  </p:cSld>
  <p:clrMapOvr>
    <a:masterClrMapping/>
  </p:clrMapOvr>
  <mc:AlternateContent xmlns:mc="http://schemas.openxmlformats.org/markup-compatibility/2006">
    <mc:Choice xmlns:p14="http://schemas.microsoft.com/office/powerpoint/2010/main" xmlns="" Requires="p14">
      <p:transition spd="slow" p14:dur="2000" advTm="37981"/>
    </mc:Choice>
    <mc:Fallback>
      <p:transition spd="slow" advTm="3798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7CE7E52-642E-4794-A2C1-376244960DE1}"/>
              </a:ext>
            </a:extLst>
          </p:cNvPr>
          <p:cNvSpPr>
            <a:spLocks noGrp="1"/>
          </p:cNvSpPr>
          <p:nvPr>
            <p:ph type="title"/>
          </p:nvPr>
        </p:nvSpPr>
        <p:spPr/>
        <p:txBody>
          <a:bodyPr/>
          <a:lstStyle/>
          <a:p>
            <a:r>
              <a:rPr lang="kk-KZ" b="1" dirty="0">
                <a:latin typeface="Times New Roman" pitchFamily="18" charset="0"/>
                <a:cs typeface="Times New Roman" pitchFamily="18" charset="0"/>
              </a:rPr>
              <a:t>Жаңа </a:t>
            </a:r>
            <a:r>
              <a:rPr lang="kk-KZ" b="1" dirty="0" smtClean="0">
                <a:latin typeface="Times New Roman" pitchFamily="18" charset="0"/>
                <a:cs typeface="Times New Roman" pitchFamily="18" charset="0"/>
              </a:rPr>
              <a:t>сөздер </a:t>
            </a:r>
            <a:endParaRPr lang="x-none" b="1" dirty="0">
              <a:latin typeface="Times New Roman" pitchFamily="18" charset="0"/>
              <a:cs typeface="Times New Roman" pitchFamily="18" charset="0"/>
            </a:endParaRPr>
          </a:p>
        </p:txBody>
      </p:sp>
      <p:sp>
        <p:nvSpPr>
          <p:cNvPr id="3" name="Объект 2">
            <a:extLst>
              <a:ext uri="{FF2B5EF4-FFF2-40B4-BE49-F238E27FC236}">
                <a16:creationId xmlns:a16="http://schemas.microsoft.com/office/drawing/2014/main" xmlns="" id="{48EDFA00-CF8A-4D5C-9F29-9017CD7B8270}"/>
              </a:ext>
            </a:extLst>
          </p:cNvPr>
          <p:cNvSpPr>
            <a:spLocks noGrp="1"/>
          </p:cNvSpPr>
          <p:nvPr>
            <p:ph idx="1"/>
          </p:nvPr>
        </p:nvSpPr>
        <p:spPr>
          <a:xfrm>
            <a:off x="597123" y="1278273"/>
            <a:ext cx="9591273" cy="3880773"/>
          </a:xfrm>
        </p:spPr>
        <p:txBody>
          <a:bodyPr>
            <a:noAutofit/>
          </a:bodyPr>
          <a:lstStyle/>
          <a:p>
            <a:pPr marL="0" indent="0">
              <a:buNone/>
            </a:pPr>
            <a:r>
              <a:rPr lang="kk-KZ" sz="3200" b="1" dirty="0" smtClean="0">
                <a:latin typeface="Times New Roman" pitchFamily="18" charset="0"/>
                <a:cs typeface="Times New Roman" pitchFamily="18" charset="0"/>
              </a:rPr>
              <a:t>Дәрумен- витамин</a:t>
            </a:r>
          </a:p>
          <a:p>
            <a:pPr marL="0" indent="0">
              <a:buNone/>
            </a:pPr>
            <a:r>
              <a:rPr lang="kk-KZ" sz="3200" b="1" dirty="0" smtClean="0">
                <a:latin typeface="Times New Roman" pitchFamily="18" charset="0"/>
                <a:cs typeface="Times New Roman" pitchFamily="18" charset="0"/>
              </a:rPr>
              <a:t>Шикі- сырой</a:t>
            </a:r>
          </a:p>
          <a:p>
            <a:pPr marL="0" indent="0">
              <a:buNone/>
            </a:pPr>
            <a:r>
              <a:rPr lang="kk-KZ" sz="3200" b="1" dirty="0" smtClean="0">
                <a:latin typeface="Times New Roman" pitchFamily="18" charset="0"/>
                <a:cs typeface="Times New Roman" pitchFamily="18" charset="0"/>
              </a:rPr>
              <a:t>Шайнау - жевать</a:t>
            </a:r>
          </a:p>
          <a:p>
            <a:pPr marL="0" indent="0">
              <a:buNone/>
            </a:pPr>
            <a:r>
              <a:rPr lang="kk-KZ" sz="3200" b="1" dirty="0" smtClean="0">
                <a:latin typeface="Times New Roman" pitchFamily="18" charset="0"/>
                <a:cs typeface="Times New Roman" pitchFamily="18" charset="0"/>
              </a:rPr>
              <a:t>Жеңіл қорыту- легко усваемый</a:t>
            </a:r>
          </a:p>
          <a:p>
            <a:pPr marL="0" indent="0">
              <a:buNone/>
            </a:pPr>
            <a:r>
              <a:rPr lang="kk-KZ" sz="3200" b="1" dirty="0" smtClean="0">
                <a:latin typeface="Times New Roman" pitchFamily="18" charset="0"/>
                <a:cs typeface="Times New Roman" pitchFamily="18" charset="0"/>
              </a:rPr>
              <a:t>Көгөніс –овощь</a:t>
            </a:r>
          </a:p>
          <a:p>
            <a:pPr marL="0" indent="0">
              <a:buNone/>
            </a:pPr>
            <a:r>
              <a:rPr lang="kk-KZ" sz="3200" b="1" dirty="0" smtClean="0">
                <a:latin typeface="Times New Roman" pitchFamily="18" charset="0"/>
                <a:cs typeface="Times New Roman" pitchFamily="18" charset="0"/>
              </a:rPr>
              <a:t>Пайдалы –полезный</a:t>
            </a:r>
          </a:p>
          <a:p>
            <a:pPr marL="0" indent="0">
              <a:buNone/>
            </a:pPr>
            <a:endParaRPr lang="kk-KZ" sz="3200" b="1" dirty="0" smtClean="0">
              <a:latin typeface="Times New Roman" pitchFamily="18" charset="0"/>
              <a:cs typeface="Times New Roman" pitchFamily="18" charset="0"/>
            </a:endParaRPr>
          </a:p>
          <a:p>
            <a:pPr marL="0" indent="0">
              <a:buNone/>
            </a:pPr>
            <a:endParaRPr lang="kk-KZ" sz="3200" b="1" dirty="0" smtClean="0">
              <a:latin typeface="Times New Roman" pitchFamily="18" charset="0"/>
              <a:cs typeface="Times New Roman" pitchFamily="18" charset="0"/>
            </a:endParaRPr>
          </a:p>
          <a:p>
            <a:pPr marL="0" indent="0">
              <a:buNone/>
            </a:pPr>
            <a:endParaRPr lang="kk-KZ" sz="3200" b="1" dirty="0" smtClean="0">
              <a:latin typeface="Times New Roman" pitchFamily="18" charset="0"/>
              <a:cs typeface="Times New Roman" pitchFamily="18" charset="0"/>
            </a:endParaRPr>
          </a:p>
          <a:p>
            <a:pPr marL="0" indent="0">
              <a:buNone/>
            </a:pPr>
            <a:endParaRPr lang="kk-KZ" sz="3200" b="1" dirty="0" smtClean="0">
              <a:latin typeface="Times New Roman" pitchFamily="18" charset="0"/>
              <a:cs typeface="Times New Roman" pitchFamily="18" charset="0"/>
            </a:endParaRPr>
          </a:p>
          <a:p>
            <a:pPr marL="0" indent="0">
              <a:buNone/>
            </a:pPr>
            <a:endParaRPr lang="kk-KZ" sz="3200" b="1" dirty="0" smtClean="0">
              <a:latin typeface="Times New Roman" pitchFamily="18" charset="0"/>
              <a:cs typeface="Times New Roman" pitchFamily="18" charset="0"/>
            </a:endParaRPr>
          </a:p>
          <a:p>
            <a:pPr marL="0" indent="0">
              <a:buNone/>
            </a:pPr>
            <a:endParaRPr lang="kk-KZ" sz="2400" b="1" dirty="0" smtClean="0"/>
          </a:p>
          <a:p>
            <a:pPr marL="0" indent="0">
              <a:buNone/>
            </a:pPr>
            <a:endParaRPr lang="kk-KZ" sz="2400" b="1" dirty="0" smtClean="0"/>
          </a:p>
          <a:p>
            <a:pPr marL="0" indent="0">
              <a:buNone/>
            </a:pPr>
            <a:endParaRPr lang="kk-KZ" sz="2400" b="1" dirty="0"/>
          </a:p>
        </p:txBody>
      </p:sp>
      <p:sp>
        <p:nvSpPr>
          <p:cNvPr id="4" name="Прямоугольник 3"/>
          <p:cNvSpPr/>
          <p:nvPr/>
        </p:nvSpPr>
        <p:spPr>
          <a:xfrm>
            <a:off x="593558" y="5576319"/>
            <a:ext cx="8213558" cy="954107"/>
          </a:xfrm>
          <a:prstGeom prst="rect">
            <a:avLst/>
          </a:prstGeom>
        </p:spPr>
        <p:txBody>
          <a:bodyPr wrap="square">
            <a:spAutoFit/>
          </a:bodyPr>
          <a:lstStyle/>
          <a:p>
            <a:r>
              <a:rPr lang="kk-KZ" sz="2800" b="1" u="sng" dirty="0" smtClean="0">
                <a:solidFill>
                  <a:srgbClr val="FF0000"/>
                </a:solidFill>
                <a:latin typeface="Times New Roman" pitchFamily="18" charset="0"/>
                <a:cs typeface="Times New Roman" pitchFamily="18" charset="0"/>
              </a:rPr>
              <a:t>Дескриптор:</a:t>
            </a:r>
            <a:r>
              <a:rPr lang="kk-KZ" sz="2800" b="1" dirty="0" smtClean="0">
                <a:solidFill>
                  <a:srgbClr val="FF0000"/>
                </a:solidFill>
                <a:latin typeface="Times New Roman" pitchFamily="18" charset="0"/>
                <a:cs typeface="Times New Roman" pitchFamily="18" charset="0"/>
              </a:rPr>
              <a:t> </a:t>
            </a:r>
          </a:p>
          <a:p>
            <a:r>
              <a:rPr lang="kk-KZ" sz="2800" b="1" dirty="0" smtClean="0">
                <a:latin typeface="Times New Roman" pitchFamily="18" charset="0"/>
                <a:cs typeface="Times New Roman" pitchFamily="18" charset="0"/>
              </a:rPr>
              <a:t>Жаңа сөздерді үйренеді , мағынасын түсінеді</a:t>
            </a:r>
            <a:r>
              <a:rPr lang="kk-KZ" sz="2800" dirty="0" smtClean="0">
                <a:latin typeface="Times New Roman" pitchFamily="18" charset="0"/>
                <a:cs typeface="Times New Roman" pitchFamily="18" charset="0"/>
              </a:rPr>
              <a:t>.</a:t>
            </a:r>
            <a:endParaRPr lang="ru-RU" sz="2800" dirty="0" smtClean="0"/>
          </a:p>
        </p:txBody>
      </p:sp>
    </p:spTree>
    <p:extLst>
      <p:ext uri="{BB962C8B-B14F-4D97-AF65-F5344CB8AC3E}">
        <p14:creationId xmlns:p14="http://schemas.microsoft.com/office/powerpoint/2010/main" xmlns="" val="3403965855"/>
      </p:ext>
    </p:extLst>
  </p:cSld>
  <p:clrMapOvr>
    <a:masterClrMapping/>
  </p:clrMapOvr>
  <mc:AlternateContent xmlns:mc="http://schemas.openxmlformats.org/markup-compatibility/2006">
    <mc:Choice xmlns:p14="http://schemas.microsoft.com/office/powerpoint/2010/main" xmlns="" Requires="p14">
      <p:transition spd="slow" p14:dur="2000" advTm="37573"/>
    </mc:Choice>
    <mc:Fallback>
      <p:transition spd="slow" advTm="37573"/>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9952E65-8A52-452E-AC45-3B9445AF95DA}"/>
              </a:ext>
            </a:extLst>
          </p:cNvPr>
          <p:cNvSpPr>
            <a:spLocks noGrp="1"/>
          </p:cNvSpPr>
          <p:nvPr>
            <p:ph type="title"/>
          </p:nvPr>
        </p:nvSpPr>
        <p:spPr>
          <a:xfrm>
            <a:off x="767178" y="500062"/>
            <a:ext cx="10515600" cy="1325563"/>
          </a:xfrm>
        </p:spPr>
        <p:txBody>
          <a:bodyPr>
            <a:noAutofit/>
          </a:bodyPr>
          <a:lstStyle/>
          <a:p>
            <a:r>
              <a:rPr lang="ru-RU" sz="3200" b="1" i="0" dirty="0" err="1" smtClean="0">
                <a:effectLst/>
                <a:latin typeface="Times New Roman" pitchFamily="18" charset="0"/>
                <a:cs typeface="Times New Roman" pitchFamily="18" charset="0"/>
              </a:rPr>
              <a:t>Бейнежазбада</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көрсетілген көгөністерді атап</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айтыңыз</a:t>
            </a:r>
            <a:endParaRPr lang="x-none" sz="3200" b="1" dirty="0">
              <a:latin typeface="Times New Roman" pitchFamily="18" charset="0"/>
              <a:cs typeface="Times New Roman" pitchFamily="18" charset="0"/>
            </a:endParaRPr>
          </a:p>
        </p:txBody>
      </p:sp>
      <p:sp>
        <p:nvSpPr>
          <p:cNvPr id="10" name="TextBox 9">
            <a:extLst>
              <a:ext uri="{FF2B5EF4-FFF2-40B4-BE49-F238E27FC236}">
                <a16:creationId xmlns:a16="http://schemas.microsoft.com/office/drawing/2014/main" xmlns="" id="{116BC1A0-5687-402A-8CD0-53C14E4D2828}"/>
              </a:ext>
            </a:extLst>
          </p:cNvPr>
          <p:cNvSpPr txBox="1"/>
          <p:nvPr/>
        </p:nvSpPr>
        <p:spPr>
          <a:xfrm>
            <a:off x="515006" y="2136339"/>
            <a:ext cx="5286703" cy="461665"/>
          </a:xfrm>
          <a:prstGeom prst="rect">
            <a:avLst/>
          </a:prstGeom>
          <a:noFill/>
        </p:spPr>
        <p:txBody>
          <a:bodyPr wrap="square">
            <a:spAutoFit/>
          </a:bodyPr>
          <a:lstStyle/>
          <a:p>
            <a:pPr algn="l"/>
            <a:r>
              <a:rPr lang="ru-RU" sz="2400" b="0" i="0" dirty="0">
                <a:solidFill>
                  <a:srgbClr val="000000"/>
                </a:solidFill>
                <a:effectLst/>
                <a:latin typeface="Roboto"/>
              </a:rPr>
              <a:t> </a:t>
            </a:r>
            <a:r>
              <a:rPr lang="ru-RU" sz="2400" b="0" i="0" dirty="0" smtClean="0">
                <a:solidFill>
                  <a:srgbClr val="000000"/>
                </a:solidFill>
                <a:effectLst/>
                <a:latin typeface="Roboto"/>
              </a:rPr>
              <a:t>.</a:t>
            </a:r>
            <a:endParaRPr lang="ru-RU" sz="2400" b="0" i="0" dirty="0">
              <a:solidFill>
                <a:srgbClr val="000000"/>
              </a:solidFill>
              <a:effectLst/>
              <a:latin typeface="Roboto"/>
            </a:endParaRPr>
          </a:p>
        </p:txBody>
      </p:sp>
      <p:sp>
        <p:nvSpPr>
          <p:cNvPr id="5" name="Прямоугольник 4"/>
          <p:cNvSpPr/>
          <p:nvPr/>
        </p:nvSpPr>
        <p:spPr>
          <a:xfrm>
            <a:off x="401053" y="5544235"/>
            <a:ext cx="6096000" cy="954107"/>
          </a:xfrm>
          <a:prstGeom prst="rect">
            <a:avLst/>
          </a:prstGeom>
        </p:spPr>
        <p:txBody>
          <a:bodyPr>
            <a:spAutoFit/>
          </a:bodyPr>
          <a:lstStyle/>
          <a:p>
            <a:r>
              <a:rPr lang="ru-RU" sz="2800" b="1" dirty="0" smtClean="0">
                <a:solidFill>
                  <a:srgbClr val="FF0000"/>
                </a:solidFill>
                <a:latin typeface="Times New Roman" pitchFamily="18" charset="0"/>
                <a:cs typeface="Times New Roman" pitchFamily="18" charset="0"/>
              </a:rPr>
              <a:t>Дескриптор:</a:t>
            </a:r>
            <a:endParaRPr lang="ru-RU" sz="2800" dirty="0" smtClean="0">
              <a:solidFill>
                <a:srgbClr val="FF0000"/>
              </a:solidFill>
              <a:latin typeface="Times New Roman" pitchFamily="18" charset="0"/>
              <a:cs typeface="Times New Roman" pitchFamily="18" charset="0"/>
            </a:endParaRPr>
          </a:p>
          <a:p>
            <a:r>
              <a:rPr lang="ru-RU" sz="2800" b="1" dirty="0" err="1" smtClean="0">
                <a:latin typeface="Times New Roman" pitchFamily="18" charset="0"/>
                <a:cs typeface="Times New Roman" pitchFamily="18" charset="0"/>
              </a:rPr>
              <a:t>Көкөністердің атауын</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атайды</a:t>
            </a:r>
            <a:r>
              <a:rPr lang="ru-RU" sz="2800" b="1"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graphicFrame>
        <p:nvGraphicFramePr>
          <p:cNvPr id="25" name="Таблица 24"/>
          <p:cNvGraphicFramePr>
            <a:graphicFrameLocks noGrp="1"/>
          </p:cNvGraphicFramePr>
          <p:nvPr/>
        </p:nvGraphicFramePr>
        <p:xfrm>
          <a:off x="1716505" y="1411708"/>
          <a:ext cx="7668126" cy="3893650"/>
        </p:xfrm>
        <a:graphic>
          <a:graphicData uri="http://schemas.openxmlformats.org/drawingml/2006/table">
            <a:tbl>
              <a:tblPr firstRow="1" bandRow="1">
                <a:tableStyleId>{5C22544A-7EE6-4342-B048-85BDC9FD1C3A}</a:tableStyleId>
              </a:tblPr>
              <a:tblGrid>
                <a:gridCol w="7668126"/>
              </a:tblGrid>
              <a:tr h="56147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3600" b="1" i="1" dirty="0" smtClean="0">
                          <a:latin typeface="Times New Roman" pitchFamily="18" charset="0"/>
                          <a:cs typeface="Times New Roman" pitchFamily="18" charset="0"/>
                        </a:rPr>
                        <a:t>КӨГӨНІСТЕР </a:t>
                      </a:r>
                      <a:r>
                        <a:rPr lang="ru-RU" sz="3600" b="1" i="1" dirty="0" smtClean="0"/>
                        <a:t>    </a:t>
                      </a:r>
                      <a:endParaRPr lang="ru-RU" sz="3600" dirty="0" smtClean="0"/>
                    </a:p>
                  </a:txBody>
                  <a:tcPr/>
                </a:tc>
              </a:tr>
              <a:tr h="650714">
                <a:tc>
                  <a:txBody>
                    <a:bodyPr/>
                    <a:lstStyle/>
                    <a:p>
                      <a:endParaRPr lang="ru-RU" sz="3600" dirty="0">
                        <a:latin typeface="Times New Roman" pitchFamily="18" charset="0"/>
                        <a:cs typeface="Times New Roman" pitchFamily="18" charset="0"/>
                      </a:endParaRPr>
                    </a:p>
                  </a:txBody>
                  <a:tcPr/>
                </a:tc>
              </a:tr>
              <a:tr h="650714">
                <a:tc>
                  <a:txBody>
                    <a:bodyPr/>
                    <a:lstStyle/>
                    <a:p>
                      <a:endParaRPr lang="ru-RU" sz="3600" dirty="0">
                        <a:latin typeface="Times New Roman" pitchFamily="18" charset="0"/>
                        <a:cs typeface="Times New Roman" pitchFamily="18" charset="0"/>
                      </a:endParaRPr>
                    </a:p>
                  </a:txBody>
                  <a:tcPr/>
                </a:tc>
              </a:tr>
              <a:tr h="650714">
                <a:tc>
                  <a:txBody>
                    <a:bodyPr/>
                    <a:lstStyle/>
                    <a:p>
                      <a:endParaRPr lang="ru-RU" sz="3600" dirty="0">
                        <a:latin typeface="Times New Roman" pitchFamily="18" charset="0"/>
                        <a:cs typeface="Times New Roman" pitchFamily="18" charset="0"/>
                      </a:endParaRPr>
                    </a:p>
                  </a:txBody>
                  <a:tcPr/>
                </a:tc>
              </a:tr>
              <a:tr h="650714">
                <a:tc>
                  <a:txBody>
                    <a:bodyPr/>
                    <a:lstStyle/>
                    <a:p>
                      <a:endParaRPr lang="ru-RU" sz="3600" dirty="0">
                        <a:latin typeface="Times New Roman" pitchFamily="18" charset="0"/>
                        <a:cs typeface="Times New Roman" pitchFamily="18" charset="0"/>
                      </a:endParaRPr>
                    </a:p>
                  </a:txBody>
                  <a:tcPr/>
                </a:tc>
              </a:tr>
              <a:tr h="650714">
                <a:tc>
                  <a:txBody>
                    <a:bodyPr/>
                    <a:lstStyle/>
                    <a:p>
                      <a:endParaRPr lang="ru-RU" sz="3600" dirty="0">
                        <a:latin typeface="Times New Roman" pitchFamily="18" charset="0"/>
                        <a:cs typeface="Times New Roman" pitchFamily="18" charset="0"/>
                      </a:endParaRPr>
                    </a:p>
                  </a:txBody>
                  <a:tcPr/>
                </a:tc>
              </a:tr>
            </a:tbl>
          </a:graphicData>
        </a:graphic>
      </p:graphicFrame>
      <p:pic>
        <p:nvPicPr>
          <p:cNvPr id="6158" name="Picture 14" descr="http://ds04.infourok.ru/uploads/ex/107e/0005dcdd-35fea14e/img0.jpg"/>
          <p:cNvPicPr>
            <a:picLocks noChangeAspect="1" noChangeArrowheads="1"/>
          </p:cNvPicPr>
          <p:nvPr/>
        </p:nvPicPr>
        <p:blipFill>
          <a:blip r:embed="rId2"/>
          <a:srcRect/>
          <a:stretch>
            <a:fillRect/>
          </a:stretch>
        </p:blipFill>
        <p:spPr bwMode="auto">
          <a:xfrm>
            <a:off x="3288632" y="2261937"/>
            <a:ext cx="4411579" cy="2646947"/>
          </a:xfrm>
          <a:prstGeom prst="rect">
            <a:avLst/>
          </a:prstGeom>
          <a:noFill/>
        </p:spPr>
      </p:pic>
    </p:spTree>
    <p:extLst>
      <p:ext uri="{BB962C8B-B14F-4D97-AF65-F5344CB8AC3E}">
        <p14:creationId xmlns:p14="http://schemas.microsoft.com/office/powerpoint/2010/main" xmlns="" val="3552632760"/>
      </p:ext>
    </p:extLst>
  </p:cSld>
  <p:clrMapOvr>
    <a:masterClrMapping/>
  </p:clrMapOvr>
  <mc:AlternateContent xmlns:mc="http://schemas.openxmlformats.org/markup-compatibility/2006">
    <mc:Choice xmlns:p14="http://schemas.microsoft.com/office/powerpoint/2010/main" xmlns="" Requires="p14">
      <p:transition spd="slow" p14:dur="2000" advTm="37981"/>
    </mc:Choice>
    <mc:Fallback>
      <p:transition spd="slow" advTm="3798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9952E65-8A52-452E-AC45-3B9445AF95DA}"/>
              </a:ext>
            </a:extLst>
          </p:cNvPr>
          <p:cNvSpPr>
            <a:spLocks noGrp="1"/>
          </p:cNvSpPr>
          <p:nvPr>
            <p:ph type="title"/>
          </p:nvPr>
        </p:nvSpPr>
        <p:spPr>
          <a:xfrm>
            <a:off x="670925" y="195262"/>
            <a:ext cx="10515600" cy="1325563"/>
          </a:xfrm>
        </p:spPr>
        <p:txBody>
          <a:bodyPr>
            <a:noAutofit/>
          </a:bodyPr>
          <a:lstStyle/>
          <a:p>
            <a:r>
              <a:rPr lang="ru-RU" sz="4000" b="1" i="0" dirty="0" err="1" smtClean="0">
                <a:effectLst/>
                <a:latin typeface="Times New Roman" pitchFamily="18" charset="0"/>
                <a:cs typeface="Times New Roman" pitchFamily="18" charset="0"/>
              </a:rPr>
              <a:t>Жауабы</a:t>
            </a:r>
            <a:r>
              <a:rPr lang="ru-RU" sz="4000" b="1" i="0" dirty="0" smtClean="0">
                <a:effectLst/>
                <a:latin typeface="Times New Roman" pitchFamily="18" charset="0"/>
                <a:cs typeface="Times New Roman" pitchFamily="18" charset="0"/>
              </a:rPr>
              <a:t>: </a:t>
            </a:r>
            <a:endParaRPr lang="x-none" sz="4000" b="1" dirty="0">
              <a:latin typeface="Times New Roman" pitchFamily="18" charset="0"/>
              <a:cs typeface="Times New Roman" pitchFamily="18" charset="0"/>
            </a:endParaRPr>
          </a:p>
        </p:txBody>
      </p:sp>
      <p:sp>
        <p:nvSpPr>
          <p:cNvPr id="10" name="TextBox 9">
            <a:extLst>
              <a:ext uri="{FF2B5EF4-FFF2-40B4-BE49-F238E27FC236}">
                <a16:creationId xmlns:a16="http://schemas.microsoft.com/office/drawing/2014/main" xmlns="" id="{116BC1A0-5687-402A-8CD0-53C14E4D2828}"/>
              </a:ext>
            </a:extLst>
          </p:cNvPr>
          <p:cNvSpPr txBox="1"/>
          <p:nvPr/>
        </p:nvSpPr>
        <p:spPr>
          <a:xfrm>
            <a:off x="515006" y="2136339"/>
            <a:ext cx="5286703" cy="461665"/>
          </a:xfrm>
          <a:prstGeom prst="rect">
            <a:avLst/>
          </a:prstGeom>
          <a:noFill/>
        </p:spPr>
        <p:txBody>
          <a:bodyPr wrap="square">
            <a:spAutoFit/>
          </a:bodyPr>
          <a:lstStyle/>
          <a:p>
            <a:pPr algn="l"/>
            <a:r>
              <a:rPr lang="ru-RU" sz="2400" b="0" i="0" dirty="0">
                <a:solidFill>
                  <a:srgbClr val="000000"/>
                </a:solidFill>
                <a:effectLst/>
                <a:latin typeface="Roboto"/>
              </a:rPr>
              <a:t> </a:t>
            </a:r>
            <a:r>
              <a:rPr lang="ru-RU" sz="2400" b="0" i="0" dirty="0" smtClean="0">
                <a:solidFill>
                  <a:srgbClr val="000000"/>
                </a:solidFill>
                <a:effectLst/>
                <a:latin typeface="Roboto"/>
              </a:rPr>
              <a:t>.</a:t>
            </a:r>
            <a:endParaRPr lang="ru-RU" sz="2400" b="0" i="0" dirty="0">
              <a:solidFill>
                <a:srgbClr val="000000"/>
              </a:solidFill>
              <a:effectLst/>
              <a:latin typeface="Roboto"/>
            </a:endParaRPr>
          </a:p>
        </p:txBody>
      </p:sp>
      <p:graphicFrame>
        <p:nvGraphicFramePr>
          <p:cNvPr id="25" name="Таблица 24"/>
          <p:cNvGraphicFramePr>
            <a:graphicFrameLocks noGrp="1"/>
          </p:cNvGraphicFramePr>
          <p:nvPr/>
        </p:nvGraphicFramePr>
        <p:xfrm>
          <a:off x="1572125" y="1219204"/>
          <a:ext cx="6833937" cy="3893650"/>
        </p:xfrm>
        <a:graphic>
          <a:graphicData uri="http://schemas.openxmlformats.org/drawingml/2006/table">
            <a:tbl>
              <a:tblPr firstRow="1" bandRow="1">
                <a:tableStyleId>{5C22544A-7EE6-4342-B048-85BDC9FD1C3A}</a:tableStyleId>
              </a:tblPr>
              <a:tblGrid>
                <a:gridCol w="6833937"/>
              </a:tblGrid>
              <a:tr h="56147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ru-RU" sz="3600" b="1" i="1" dirty="0" smtClean="0">
                          <a:latin typeface="Times New Roman" pitchFamily="18" charset="0"/>
                          <a:cs typeface="Times New Roman" pitchFamily="18" charset="0"/>
                        </a:rPr>
                        <a:t>КӨГӨНІСТЕР </a:t>
                      </a:r>
                      <a:r>
                        <a:rPr lang="ru-RU" sz="3600" b="1" i="1" dirty="0" smtClean="0"/>
                        <a:t>    </a:t>
                      </a:r>
                      <a:endParaRPr lang="ru-RU" sz="3600" dirty="0" smtClean="0"/>
                    </a:p>
                  </a:txBody>
                  <a:tcPr/>
                </a:tc>
              </a:tr>
              <a:tr h="650714">
                <a:tc>
                  <a:txBody>
                    <a:bodyPr/>
                    <a:lstStyle/>
                    <a:p>
                      <a:r>
                        <a:rPr lang="kk-KZ" sz="3600" dirty="0" smtClean="0">
                          <a:latin typeface="Times New Roman" pitchFamily="18" charset="0"/>
                          <a:cs typeface="Times New Roman" pitchFamily="18" charset="0"/>
                        </a:rPr>
                        <a:t>қырыққабат</a:t>
                      </a:r>
                      <a:endParaRPr lang="ru-RU" sz="3600" dirty="0">
                        <a:latin typeface="Times New Roman" pitchFamily="18" charset="0"/>
                        <a:cs typeface="Times New Roman" pitchFamily="18" charset="0"/>
                      </a:endParaRPr>
                    </a:p>
                  </a:txBody>
                  <a:tcPr/>
                </a:tc>
              </a:tr>
              <a:tr h="650714">
                <a:tc>
                  <a:txBody>
                    <a:bodyPr/>
                    <a:lstStyle/>
                    <a:p>
                      <a:r>
                        <a:rPr lang="kk-KZ" sz="3600" dirty="0" smtClean="0">
                          <a:latin typeface="Times New Roman" pitchFamily="18" charset="0"/>
                          <a:cs typeface="Times New Roman" pitchFamily="18" charset="0"/>
                        </a:rPr>
                        <a:t>картоп</a:t>
                      </a:r>
                      <a:endParaRPr lang="ru-RU" sz="3600" dirty="0">
                        <a:latin typeface="Times New Roman" pitchFamily="18" charset="0"/>
                        <a:cs typeface="Times New Roman" pitchFamily="18" charset="0"/>
                      </a:endParaRPr>
                    </a:p>
                  </a:txBody>
                  <a:tcPr/>
                </a:tc>
              </a:tr>
              <a:tr h="650714">
                <a:tc>
                  <a:txBody>
                    <a:bodyPr/>
                    <a:lstStyle/>
                    <a:p>
                      <a:r>
                        <a:rPr lang="kk-KZ" sz="3600" dirty="0" smtClean="0">
                          <a:latin typeface="Times New Roman" pitchFamily="18" charset="0"/>
                          <a:cs typeface="Times New Roman" pitchFamily="18" charset="0"/>
                        </a:rPr>
                        <a:t>қызанақ</a:t>
                      </a:r>
                      <a:endParaRPr lang="ru-RU" sz="3600" dirty="0">
                        <a:latin typeface="Times New Roman" pitchFamily="18" charset="0"/>
                        <a:cs typeface="Times New Roman" pitchFamily="18" charset="0"/>
                      </a:endParaRPr>
                    </a:p>
                  </a:txBody>
                  <a:tcPr/>
                </a:tc>
              </a:tr>
              <a:tr h="650714">
                <a:tc>
                  <a:txBody>
                    <a:bodyPr/>
                    <a:lstStyle/>
                    <a:p>
                      <a:r>
                        <a:rPr lang="kk-KZ" sz="3600" dirty="0" smtClean="0">
                          <a:latin typeface="Times New Roman" pitchFamily="18" charset="0"/>
                          <a:cs typeface="Times New Roman" pitchFamily="18" charset="0"/>
                        </a:rPr>
                        <a:t>қарбыз</a:t>
                      </a:r>
                      <a:endParaRPr lang="ru-RU" sz="3600" dirty="0">
                        <a:latin typeface="Times New Roman" pitchFamily="18" charset="0"/>
                        <a:cs typeface="Times New Roman" pitchFamily="18" charset="0"/>
                      </a:endParaRPr>
                    </a:p>
                  </a:txBody>
                  <a:tcPr/>
                </a:tc>
              </a:tr>
              <a:tr h="650714">
                <a:tc>
                  <a:txBody>
                    <a:bodyPr/>
                    <a:lstStyle/>
                    <a:p>
                      <a:r>
                        <a:rPr lang="kk-KZ" sz="3600" dirty="0" smtClean="0">
                          <a:latin typeface="Times New Roman" pitchFamily="18" charset="0"/>
                          <a:cs typeface="Times New Roman" pitchFamily="18" charset="0"/>
                        </a:rPr>
                        <a:t>сәбіз</a:t>
                      </a:r>
                      <a:endParaRPr lang="ru-RU" sz="3600" dirty="0">
                        <a:latin typeface="Times New Roman" pitchFamily="18" charset="0"/>
                        <a:cs typeface="Times New Roman" pitchFamily="18" charset="0"/>
                      </a:endParaRPr>
                    </a:p>
                  </a:txBody>
                  <a:tcPr/>
                </a:tc>
              </a:tr>
            </a:tbl>
          </a:graphicData>
        </a:graphic>
      </p:graphicFrame>
      <p:pic>
        <p:nvPicPr>
          <p:cNvPr id="6148" name="Picture 4" descr="https://botana.biz/prepod/_bloks/pic/ct6l4eu-015.jpg"/>
          <p:cNvPicPr>
            <a:picLocks noChangeAspect="1" noChangeArrowheads="1"/>
          </p:cNvPicPr>
          <p:nvPr/>
        </p:nvPicPr>
        <p:blipFill>
          <a:blip r:embed="rId2"/>
          <a:srcRect/>
          <a:stretch>
            <a:fillRect/>
          </a:stretch>
        </p:blipFill>
        <p:spPr bwMode="auto">
          <a:xfrm>
            <a:off x="4043121" y="4732421"/>
            <a:ext cx="1619742" cy="513348"/>
          </a:xfrm>
          <a:prstGeom prst="rect">
            <a:avLst/>
          </a:prstGeom>
          <a:noFill/>
        </p:spPr>
      </p:pic>
      <p:pic>
        <p:nvPicPr>
          <p:cNvPr id="6150" name="Picture 6" descr="http://13min.ru/wp-content/uploads/2012/05/Belokochannaja-kapusta.jpg"/>
          <p:cNvPicPr>
            <a:picLocks noChangeAspect="1" noChangeArrowheads="1"/>
          </p:cNvPicPr>
          <p:nvPr/>
        </p:nvPicPr>
        <p:blipFill>
          <a:blip r:embed="rId3" cstate="print"/>
          <a:srcRect/>
          <a:stretch>
            <a:fillRect/>
          </a:stretch>
        </p:blipFill>
        <p:spPr bwMode="auto">
          <a:xfrm>
            <a:off x="4379495" y="2053390"/>
            <a:ext cx="1155031" cy="593557"/>
          </a:xfrm>
          <a:prstGeom prst="rect">
            <a:avLst/>
          </a:prstGeom>
          <a:noFill/>
        </p:spPr>
      </p:pic>
      <p:pic>
        <p:nvPicPr>
          <p:cNvPr id="6152" name="Picture 8" descr="https://nasmork.guru/wp-content/uploads/2019/08/papa.jpg"/>
          <p:cNvPicPr>
            <a:picLocks noChangeAspect="1" noChangeArrowheads="1"/>
          </p:cNvPicPr>
          <p:nvPr/>
        </p:nvPicPr>
        <p:blipFill>
          <a:blip r:embed="rId4" cstate="print"/>
          <a:srcRect/>
          <a:stretch>
            <a:fillRect/>
          </a:stretch>
        </p:blipFill>
        <p:spPr bwMode="auto">
          <a:xfrm>
            <a:off x="6286756" y="2695074"/>
            <a:ext cx="881150" cy="689810"/>
          </a:xfrm>
          <a:prstGeom prst="rect">
            <a:avLst/>
          </a:prstGeom>
          <a:noFill/>
        </p:spPr>
      </p:pic>
      <p:pic>
        <p:nvPicPr>
          <p:cNvPr id="6154" name="Picture 10" descr="https://zabavnik.club/wp-content/uploads/pomidor_kartinka_dlya_detey_1_11124921.jpg"/>
          <p:cNvPicPr>
            <a:picLocks noChangeAspect="1" noChangeArrowheads="1"/>
          </p:cNvPicPr>
          <p:nvPr/>
        </p:nvPicPr>
        <p:blipFill>
          <a:blip r:embed="rId5" cstate="print"/>
          <a:srcRect/>
          <a:stretch>
            <a:fillRect/>
          </a:stretch>
        </p:blipFill>
        <p:spPr bwMode="auto">
          <a:xfrm>
            <a:off x="4347410" y="3368843"/>
            <a:ext cx="898359" cy="657726"/>
          </a:xfrm>
          <a:prstGeom prst="rect">
            <a:avLst/>
          </a:prstGeom>
          <a:noFill/>
        </p:spPr>
      </p:pic>
      <p:pic>
        <p:nvPicPr>
          <p:cNvPr id="6156" name="Picture 12" descr="https://i2.wp.com/suseky.com/wp-content/uploads/2015/06/150.png"/>
          <p:cNvPicPr>
            <a:picLocks noChangeAspect="1" noChangeArrowheads="1"/>
          </p:cNvPicPr>
          <p:nvPr/>
        </p:nvPicPr>
        <p:blipFill>
          <a:blip r:embed="rId6"/>
          <a:srcRect/>
          <a:stretch>
            <a:fillRect/>
          </a:stretch>
        </p:blipFill>
        <p:spPr bwMode="auto">
          <a:xfrm>
            <a:off x="6320589" y="4122820"/>
            <a:ext cx="882317" cy="529391"/>
          </a:xfrm>
          <a:prstGeom prst="rect">
            <a:avLst/>
          </a:prstGeom>
          <a:noFill/>
        </p:spPr>
      </p:pic>
      <p:pic>
        <p:nvPicPr>
          <p:cNvPr id="29698" name="Picture 2" descr="https://kargoo.kz/files/blogs/1593163408342.jpeg"/>
          <p:cNvPicPr>
            <a:picLocks noChangeAspect="1" noChangeArrowheads="1"/>
          </p:cNvPicPr>
          <p:nvPr/>
        </p:nvPicPr>
        <p:blipFill>
          <a:blip r:embed="rId7"/>
          <a:srcRect/>
          <a:stretch>
            <a:fillRect/>
          </a:stretch>
        </p:blipFill>
        <p:spPr bwMode="auto">
          <a:xfrm>
            <a:off x="8919411" y="4539916"/>
            <a:ext cx="3272589" cy="2318084"/>
          </a:xfrm>
          <a:prstGeom prst="rect">
            <a:avLst/>
          </a:prstGeom>
          <a:noFill/>
        </p:spPr>
      </p:pic>
    </p:spTree>
    <p:extLst>
      <p:ext uri="{BB962C8B-B14F-4D97-AF65-F5344CB8AC3E}">
        <p14:creationId xmlns:p14="http://schemas.microsoft.com/office/powerpoint/2010/main" xmlns="" val="3552632760"/>
      </p:ext>
    </p:extLst>
  </p:cSld>
  <p:clrMapOvr>
    <a:masterClrMapping/>
  </p:clrMapOvr>
  <mc:AlternateContent xmlns:mc="http://schemas.openxmlformats.org/markup-compatibility/2006">
    <mc:Choice xmlns:p14="http://schemas.microsoft.com/office/powerpoint/2010/main" xmlns="" Requires="p14">
      <p:transition spd="slow" p14:dur="2000" advTm="37981"/>
    </mc:Choice>
    <mc:Fallback>
      <p:transition spd="slow" advTm="37981"/>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1250BA5-E06B-4530-8EEA-CD08E4603301}"/>
              </a:ext>
            </a:extLst>
          </p:cNvPr>
          <p:cNvSpPr>
            <a:spLocks noGrp="1"/>
          </p:cNvSpPr>
          <p:nvPr>
            <p:ph type="title"/>
          </p:nvPr>
        </p:nvSpPr>
        <p:spPr>
          <a:xfrm>
            <a:off x="232756" y="0"/>
            <a:ext cx="9576261" cy="1320800"/>
          </a:xfrm>
        </p:spPr>
        <p:txBody>
          <a:bodyPr>
            <a:noAutofit/>
          </a:bodyPr>
          <a:lstStyle/>
          <a:p>
            <a:r>
              <a:rPr lang="ru-RU" sz="2800" b="1" i="0" dirty="0" smtClean="0">
                <a:effectLst/>
                <a:latin typeface="Times New Roman" pitchFamily="18" charset="0"/>
                <a:cs typeface="Times New Roman" pitchFamily="18" charset="0"/>
              </a:rPr>
              <a:t>                                                     </a:t>
            </a:r>
            <a:r>
              <a:rPr lang="ru-RU" sz="2800" b="1" i="0" dirty="0" err="1" smtClean="0">
                <a:effectLst/>
                <a:latin typeface="Times New Roman" pitchFamily="18" charset="0"/>
                <a:cs typeface="Times New Roman" pitchFamily="18" charset="0"/>
              </a:rPr>
              <a:t>Көгөніс</a:t>
            </a:r>
            <a:r>
              <a:rPr lang="ru-RU" sz="2800" b="0" i="0" dirty="0" smtClean="0">
                <a:effectLst/>
                <a:latin typeface="Roboto"/>
              </a:rPr>
              <a:t/>
            </a:r>
            <a:br>
              <a:rPr lang="ru-RU" sz="2800" b="0" i="0" dirty="0" smtClean="0">
                <a:effectLst/>
                <a:latin typeface="Roboto"/>
              </a:rPr>
            </a:br>
            <a:r>
              <a:rPr lang="ru-RU" sz="2800" dirty="0" smtClean="0"/>
              <a:t>   </a:t>
            </a:r>
            <a:r>
              <a:rPr lang="ru-RU" sz="2500" dirty="0" err="1" smtClean="0">
                <a:latin typeface="Times New Roman" pitchFamily="18" charset="0"/>
                <a:cs typeface="Times New Roman" pitchFamily="18" charset="0"/>
              </a:rPr>
              <a:t>Көгөніс қазір жылдың қай мезгілінде</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болса</a:t>
            </a:r>
            <a:r>
              <a:rPr lang="ru-RU" sz="2500" dirty="0" smtClean="0">
                <a:latin typeface="Times New Roman" pitchFamily="18" charset="0"/>
                <a:cs typeface="Times New Roman" pitchFamily="18" charset="0"/>
              </a:rPr>
              <a:t> да, </a:t>
            </a:r>
            <a:r>
              <a:rPr lang="ru-RU" sz="2500" dirty="0" err="1" smtClean="0">
                <a:latin typeface="Times New Roman" pitchFamily="18" charset="0"/>
                <a:cs typeface="Times New Roman" pitchFamily="18" charset="0"/>
              </a:rPr>
              <a:t>дүкендерде тұрады.</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Себебі</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олар</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денсаулыққа өте пайдалы</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Біз</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күн сайын</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таңертең, түскі, кешкі</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аста</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көгөністерді жейміз</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Әсіресе, менің інім</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қиярды өте жақсы көреді.</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Көгөніс түрлері: сәбіз, орамжапырақ, бұрыш, саңырауқұлақ, қызанақ, қияр және </a:t>
            </a:r>
            <a:r>
              <a:rPr lang="ru-RU" sz="2500" dirty="0" smtClean="0">
                <a:latin typeface="Times New Roman" pitchFamily="18" charset="0"/>
                <a:cs typeface="Times New Roman" pitchFamily="18" charset="0"/>
              </a:rPr>
              <a:t>т. б. </a:t>
            </a:r>
            <a:r>
              <a:rPr lang="ru-RU" sz="2500" dirty="0" err="1" smtClean="0">
                <a:latin typeface="Times New Roman" pitchFamily="18" charset="0"/>
                <a:cs typeface="Times New Roman" pitchFamily="18" charset="0"/>
              </a:rPr>
              <a:t>Көгөніс адам</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ағзасына өте пайдалы</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Көкөністі көп пайдаланатын</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адамның денсаулығы жақсы болады</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Ұзақ өмір сүреді.</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Көгөністің калориясы</a:t>
            </a:r>
            <a:r>
              <a:rPr lang="ru-RU" sz="2500" dirty="0" smtClean="0">
                <a:latin typeface="Times New Roman" pitchFamily="18" charset="0"/>
                <a:cs typeface="Times New Roman" pitchFamily="18" charset="0"/>
              </a:rPr>
              <a:t> аз. </a:t>
            </a:r>
            <a:r>
              <a:rPr lang="ru-RU" sz="2500" dirty="0" err="1" smtClean="0">
                <a:latin typeface="Times New Roman" pitchFamily="18" charset="0"/>
                <a:cs typeface="Times New Roman" pitchFamily="18" charset="0"/>
              </a:rPr>
              <a:t>Олар</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дәруменге </a:t>
            </a:r>
            <a:r>
              <a:rPr lang="ru-RU" sz="2500" dirty="0" smtClean="0">
                <a:latin typeface="Times New Roman" pitchFamily="18" charset="0"/>
                <a:cs typeface="Times New Roman" pitchFamily="18" charset="0"/>
              </a:rPr>
              <a:t>бай. </a:t>
            </a:r>
            <a:r>
              <a:rPr lang="ru-RU" sz="2500" dirty="0" err="1" smtClean="0">
                <a:latin typeface="Times New Roman" pitchFamily="18" charset="0"/>
                <a:cs typeface="Times New Roman" pitchFamily="18" charset="0"/>
              </a:rPr>
              <a:t>Жеңіл қорытылады.</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Көгөніс </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дастарқанның сәні.</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Көгөністі жуып</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тазалап</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жеу</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керек</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Тазаланбаған көгөніс денсаулыққа зиян</a:t>
            </a:r>
            <a:r>
              <a:rPr lang="ru-RU" sz="2500"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t> </a:t>
            </a:r>
            <a:r>
              <a:rPr lang="ru-RU" sz="2800" b="0" i="0" dirty="0" smtClean="0">
                <a:effectLst/>
                <a:latin typeface="Roboto"/>
              </a:rPr>
              <a:t/>
            </a:r>
            <a:br>
              <a:rPr lang="ru-RU" sz="2800" b="0" i="0" dirty="0" smtClean="0">
                <a:effectLst/>
                <a:latin typeface="Roboto"/>
              </a:rPr>
            </a:br>
            <a:endParaRPr lang="x-none" sz="2800" dirty="0"/>
          </a:p>
        </p:txBody>
      </p:sp>
      <p:sp>
        <p:nvSpPr>
          <p:cNvPr id="3" name="Объект 2">
            <a:extLst>
              <a:ext uri="{FF2B5EF4-FFF2-40B4-BE49-F238E27FC236}">
                <a16:creationId xmlns:a16="http://schemas.microsoft.com/office/drawing/2014/main" xmlns="" id="{186FB0B7-CD44-4368-9F8B-D5D06FB2508D}"/>
              </a:ext>
            </a:extLst>
          </p:cNvPr>
          <p:cNvSpPr>
            <a:spLocks noGrp="1"/>
          </p:cNvSpPr>
          <p:nvPr>
            <p:ph idx="1"/>
          </p:nvPr>
        </p:nvSpPr>
        <p:spPr>
          <a:xfrm>
            <a:off x="19354774" y="4633452"/>
            <a:ext cx="15449393" cy="2022489"/>
          </a:xfrm>
        </p:spPr>
        <p:txBody>
          <a:bodyPr/>
          <a:lstStyle/>
          <a:p>
            <a:endParaRPr lang="x-none" dirty="0"/>
          </a:p>
        </p:txBody>
      </p:sp>
      <p:sp>
        <p:nvSpPr>
          <p:cNvPr id="4" name="Rectangle 2">
            <a:extLst>
              <a:ext uri="{FF2B5EF4-FFF2-40B4-BE49-F238E27FC236}">
                <a16:creationId xmlns:a16="http://schemas.microsoft.com/office/drawing/2014/main" xmlns="" id="{F9652660-41DB-4DFA-851F-EBF2DFB3E634}"/>
              </a:ext>
            </a:extLst>
          </p:cNvPr>
          <p:cNvSpPr>
            <a:spLocks noChangeArrowheads="1"/>
          </p:cNvSpPr>
          <p:nvPr/>
        </p:nvSpPr>
        <p:spPr bwMode="auto">
          <a:xfrm>
            <a:off x="2418566" y="-1728557"/>
            <a:ext cx="1492695"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1800" b="0" i="0" u="none" strike="noStrike" cap="none" normalizeH="0" baseline="0">
                <a:ln>
                  <a:noFill/>
                </a:ln>
                <a:solidFill>
                  <a:schemeClr val="tx1"/>
                </a:solidFill>
                <a:effectLst/>
                <a:latin typeface="Arial" panose="020B0604020202020204" pitchFamily="34" charset="0"/>
              </a:rPr>
              <a:t/>
            </a:r>
            <a:br>
              <a:rPr kumimoji="0" lang="x-none" altLang="x-none" sz="1800" b="0" i="0" u="none" strike="noStrike" cap="none" normalizeH="0" baseline="0">
                <a:ln>
                  <a:noFill/>
                </a:ln>
                <a:solidFill>
                  <a:schemeClr val="tx1"/>
                </a:solidFill>
                <a:effectLst/>
                <a:latin typeface="Arial" panose="020B0604020202020204" pitchFamily="34" charset="0"/>
              </a:rPr>
            </a:br>
            <a:endParaRPr kumimoji="0" lang="x-none" altLang="x-none" sz="1800" b="0" i="0" u="none" strike="noStrike" cap="none" normalizeH="0" baseline="0">
              <a:ln>
                <a:noFill/>
              </a:ln>
              <a:solidFill>
                <a:schemeClr val="tx1"/>
              </a:solidFill>
              <a:effectLst/>
              <a:latin typeface="Arial" panose="020B0604020202020204" pitchFamily="34" charset="0"/>
            </a:endParaRPr>
          </a:p>
        </p:txBody>
      </p:sp>
      <p:pic>
        <p:nvPicPr>
          <p:cNvPr id="5122" name="Picture 2" descr="https://i1.wp.com/russtartup.ru/wp-content/uploads/2014/04/Diety-dlya-tipov-figury_01.jpg"/>
          <p:cNvPicPr>
            <a:picLocks noChangeAspect="1" noChangeArrowheads="1"/>
          </p:cNvPicPr>
          <p:nvPr/>
        </p:nvPicPr>
        <p:blipFill>
          <a:blip r:embed="rId2"/>
          <a:srcRect/>
          <a:stretch>
            <a:fillRect/>
          </a:stretch>
        </p:blipFill>
        <p:spPr bwMode="auto">
          <a:xfrm>
            <a:off x="0" y="5187142"/>
            <a:ext cx="12191999" cy="1670858"/>
          </a:xfrm>
          <a:prstGeom prst="rect">
            <a:avLst/>
          </a:prstGeom>
          <a:noFill/>
        </p:spPr>
      </p:pic>
      <p:sp>
        <p:nvSpPr>
          <p:cNvPr id="8" name="Прямоугольник 7"/>
          <p:cNvSpPr/>
          <p:nvPr/>
        </p:nvSpPr>
        <p:spPr>
          <a:xfrm>
            <a:off x="332509" y="4336118"/>
            <a:ext cx="5597236" cy="1200329"/>
          </a:xfrm>
          <a:prstGeom prst="rect">
            <a:avLst/>
          </a:prstGeom>
        </p:spPr>
        <p:txBody>
          <a:bodyPr wrap="square">
            <a:spAutoFit/>
          </a:bodyPr>
          <a:lstStyle/>
          <a:p>
            <a:r>
              <a:rPr lang="kk-KZ" sz="2400" b="1" u="sng" dirty="0" smtClean="0">
                <a:solidFill>
                  <a:srgbClr val="FF0000"/>
                </a:solidFill>
                <a:latin typeface="Times New Roman" pitchFamily="18" charset="0"/>
                <a:cs typeface="Times New Roman" pitchFamily="18" charset="0"/>
              </a:rPr>
              <a:t>Дескриптор:</a:t>
            </a:r>
            <a:r>
              <a:rPr lang="kk-KZ" sz="2400" b="1" dirty="0" smtClean="0">
                <a:solidFill>
                  <a:srgbClr val="FF0000"/>
                </a:solidFill>
                <a:latin typeface="Times New Roman" pitchFamily="18" charset="0"/>
                <a:cs typeface="Times New Roman" pitchFamily="18" charset="0"/>
              </a:rPr>
              <a:t> </a:t>
            </a:r>
          </a:p>
          <a:p>
            <a:r>
              <a:rPr lang="kk-KZ" sz="2400" b="1" dirty="0" smtClean="0">
                <a:latin typeface="Times New Roman" pitchFamily="18" charset="0"/>
                <a:cs typeface="Times New Roman" pitchFamily="18" charset="0"/>
              </a:rPr>
              <a:t>Мәтін мазмұнын </a:t>
            </a:r>
            <a:r>
              <a:rPr lang="kk-KZ" sz="2400" b="1" dirty="0" smtClean="0">
                <a:latin typeface="Times New Roman" pitchFamily="18" charset="0"/>
                <a:cs typeface="Times New Roman" pitchFamily="18" charset="0"/>
              </a:rPr>
              <a:t>түсінеді</a:t>
            </a:r>
          </a:p>
          <a:p>
            <a:r>
              <a:rPr lang="kk-KZ" sz="2400" b="1" dirty="0" smtClean="0">
                <a:latin typeface="Times New Roman" pitchFamily="18" charset="0"/>
                <a:cs typeface="Times New Roman" pitchFamily="18" charset="0"/>
              </a:rPr>
              <a:t>Тірек сөздерді табады.</a:t>
            </a:r>
            <a:endParaRPr lang="ru-RU" sz="2400" dirty="0" smtClean="0"/>
          </a:p>
        </p:txBody>
      </p:sp>
    </p:spTree>
    <p:extLst>
      <p:ext uri="{BB962C8B-B14F-4D97-AF65-F5344CB8AC3E}">
        <p14:creationId xmlns:p14="http://schemas.microsoft.com/office/powerpoint/2010/main" xmlns="" val="3417516967"/>
      </p:ext>
    </p:extLst>
  </p:cSld>
  <p:clrMapOvr>
    <a:masterClrMapping/>
  </p:clrMapOvr>
  <mc:AlternateContent xmlns:mc="http://schemas.openxmlformats.org/markup-compatibility/2006">
    <mc:Choice xmlns:p14="http://schemas.microsoft.com/office/powerpoint/2010/main" xmlns="" Requires="p14">
      <p:transition spd="slow" p14:dur="2000" advTm="28467"/>
    </mc:Choice>
    <mc:Fallback>
      <p:transition spd="slow" advTm="28467"/>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1250BA5-E06B-4530-8EEA-CD08E4603301}"/>
              </a:ext>
            </a:extLst>
          </p:cNvPr>
          <p:cNvSpPr>
            <a:spLocks noGrp="1"/>
          </p:cNvSpPr>
          <p:nvPr>
            <p:ph type="title"/>
          </p:nvPr>
        </p:nvSpPr>
        <p:spPr>
          <a:xfrm>
            <a:off x="232756" y="0"/>
            <a:ext cx="9576261" cy="1320800"/>
          </a:xfrm>
        </p:spPr>
        <p:txBody>
          <a:bodyPr>
            <a:noAutofit/>
          </a:bodyPr>
          <a:lstStyle/>
          <a:p>
            <a:r>
              <a:rPr lang="ru-RU" sz="2800" b="1" i="0" dirty="0" smtClean="0">
                <a:effectLst/>
                <a:latin typeface="Times New Roman" pitchFamily="18" charset="0"/>
                <a:cs typeface="Times New Roman" pitchFamily="18" charset="0"/>
              </a:rPr>
              <a:t>   </a:t>
            </a:r>
            <a:r>
              <a:rPr lang="ru-RU" sz="2800" b="1" i="0" dirty="0" err="1" smtClean="0">
                <a:effectLst/>
                <a:latin typeface="Times New Roman" pitchFamily="18" charset="0"/>
                <a:cs typeface="Times New Roman" pitchFamily="18" charset="0"/>
              </a:rPr>
              <a:t>Жауабы</a:t>
            </a:r>
            <a:r>
              <a:rPr lang="ru-RU" sz="2800" b="1" i="0" dirty="0" smtClean="0">
                <a:effectLst/>
                <a:latin typeface="Times New Roman" pitchFamily="18" charset="0"/>
                <a:cs typeface="Times New Roman" pitchFamily="18" charset="0"/>
              </a:rPr>
              <a:t>:                                                  </a:t>
            </a:r>
            <a:r>
              <a:rPr lang="ru-RU" sz="2800" b="0" i="0" dirty="0" smtClean="0">
                <a:effectLst/>
                <a:latin typeface="Roboto"/>
              </a:rPr>
              <a:t/>
            </a:r>
            <a:br>
              <a:rPr lang="ru-RU" sz="2800" b="0" i="0" dirty="0" smtClean="0">
                <a:effectLst/>
                <a:latin typeface="Roboto"/>
              </a:rPr>
            </a:br>
            <a:r>
              <a:rPr lang="ru-RU" sz="2800" dirty="0" smtClean="0">
                <a:solidFill>
                  <a:schemeClr val="tx1"/>
                </a:solidFill>
              </a:rPr>
              <a:t>   </a:t>
            </a:r>
            <a:r>
              <a:rPr lang="ru-RU" sz="2800" dirty="0" smtClean="0">
                <a:solidFill>
                  <a:schemeClr val="tx1"/>
                </a:solidFill>
              </a:rPr>
              <a:t/>
            </a:r>
            <a:br>
              <a:rPr lang="ru-RU" sz="2800" dirty="0" smtClean="0">
                <a:solidFill>
                  <a:schemeClr val="tx1"/>
                </a:solidFill>
              </a:rPr>
            </a:br>
            <a:r>
              <a:rPr lang="ru-RU" sz="2500" u="sng" dirty="0" err="1" smtClean="0">
                <a:solidFill>
                  <a:schemeClr val="tx1"/>
                </a:solidFill>
                <a:latin typeface="Times New Roman" pitchFamily="18" charset="0"/>
                <a:cs typeface="Times New Roman" pitchFamily="18" charset="0"/>
              </a:rPr>
              <a:t>Көгөніс</a:t>
            </a:r>
            <a:r>
              <a:rPr lang="ru-RU" sz="2500" dirty="0" err="1" smtClean="0">
                <a:solidFill>
                  <a:schemeClr val="tx1"/>
                </a:solidFill>
                <a:latin typeface="Times New Roman" pitchFamily="18" charset="0"/>
                <a:cs typeface="Times New Roman" pitchFamily="18" charset="0"/>
              </a:rPr>
              <a:t> </a:t>
            </a:r>
            <a:r>
              <a:rPr lang="ru-RU" sz="2500" dirty="0" err="1" smtClean="0">
                <a:latin typeface="Times New Roman" pitchFamily="18" charset="0"/>
                <a:cs typeface="Times New Roman" pitchFamily="18" charset="0"/>
              </a:rPr>
              <a:t>қазір жылдың қай мезгілінде</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болса</a:t>
            </a:r>
            <a:r>
              <a:rPr lang="ru-RU" sz="2500" dirty="0" smtClean="0">
                <a:latin typeface="Times New Roman" pitchFamily="18" charset="0"/>
                <a:cs typeface="Times New Roman" pitchFamily="18" charset="0"/>
              </a:rPr>
              <a:t> да, </a:t>
            </a:r>
            <a:r>
              <a:rPr lang="ru-RU" sz="2500" dirty="0" err="1" smtClean="0">
                <a:latin typeface="Times New Roman" pitchFamily="18" charset="0"/>
                <a:cs typeface="Times New Roman" pitchFamily="18" charset="0"/>
              </a:rPr>
              <a:t>дүкендерде тұрады.</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Себебі</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олар</a:t>
            </a:r>
            <a:r>
              <a:rPr lang="ru-RU" sz="2500" dirty="0" smtClean="0">
                <a:latin typeface="Times New Roman" pitchFamily="18" charset="0"/>
                <a:cs typeface="Times New Roman" pitchFamily="18" charset="0"/>
              </a:rPr>
              <a:t> </a:t>
            </a:r>
            <a:r>
              <a:rPr lang="ru-RU" sz="2500" u="sng" dirty="0" err="1" smtClean="0">
                <a:solidFill>
                  <a:schemeClr val="tx1"/>
                </a:solidFill>
                <a:latin typeface="Times New Roman" pitchFamily="18" charset="0"/>
                <a:cs typeface="Times New Roman" pitchFamily="18" charset="0"/>
              </a:rPr>
              <a:t>денсаулыққа өте пайдалы</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Біз</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күн сайын</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таңертең, түскі, кешкі</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аста</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көгөністерді жейміз</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Әсіресе, менің інім</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қиярды өте </a:t>
            </a:r>
            <a:r>
              <a:rPr lang="ru-RU" sz="2500" u="sng" dirty="0" err="1" smtClean="0">
                <a:solidFill>
                  <a:schemeClr val="tx1"/>
                </a:solidFill>
                <a:latin typeface="Times New Roman" pitchFamily="18" charset="0"/>
                <a:cs typeface="Times New Roman" pitchFamily="18" charset="0"/>
              </a:rPr>
              <a:t>жақсы көреді.</a:t>
            </a:r>
            <a:r>
              <a:rPr lang="ru-RU" sz="2500" u="sng" dirty="0" smtClean="0">
                <a:solidFill>
                  <a:schemeClr val="tx1"/>
                </a:solidFill>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Көгөніс түрлері: сәбіз, орамжапырақ, бұрыш, саңырауқұлақ, қызанақ, қияр және </a:t>
            </a:r>
            <a:r>
              <a:rPr lang="ru-RU" sz="2500" dirty="0" smtClean="0">
                <a:latin typeface="Times New Roman" pitchFamily="18" charset="0"/>
                <a:cs typeface="Times New Roman" pitchFamily="18" charset="0"/>
              </a:rPr>
              <a:t>т. б. </a:t>
            </a:r>
            <a:r>
              <a:rPr lang="ru-RU" sz="2500" dirty="0" err="1" smtClean="0">
                <a:latin typeface="Times New Roman" pitchFamily="18" charset="0"/>
                <a:cs typeface="Times New Roman" pitchFamily="18" charset="0"/>
              </a:rPr>
              <a:t>Көгөніс адам</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ағзасына өте пайдалы</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Көкөністі көп пайдаланатын</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адамның денсаулығы жақсы болады</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Ұзақ </a:t>
            </a:r>
            <a:r>
              <a:rPr lang="ru-RU" sz="2500" u="sng" dirty="0" err="1" smtClean="0">
                <a:solidFill>
                  <a:schemeClr val="tx1"/>
                </a:solidFill>
                <a:latin typeface="Times New Roman" pitchFamily="18" charset="0"/>
                <a:cs typeface="Times New Roman" pitchFamily="18" charset="0"/>
              </a:rPr>
              <a:t>өмір сүреді</a:t>
            </a:r>
            <a:r>
              <a:rPr lang="ru-RU" sz="2500" dirty="0" err="1" smtClean="0">
                <a:latin typeface="Times New Roman" pitchFamily="18" charset="0"/>
                <a:cs typeface="Times New Roman" pitchFamily="18" charset="0"/>
              </a:rPr>
              <a:t>.</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Көгөністің калориясы</a:t>
            </a:r>
            <a:r>
              <a:rPr lang="ru-RU" sz="2500" dirty="0" smtClean="0">
                <a:latin typeface="Times New Roman" pitchFamily="18" charset="0"/>
                <a:cs typeface="Times New Roman" pitchFamily="18" charset="0"/>
              </a:rPr>
              <a:t> аз. </a:t>
            </a:r>
            <a:r>
              <a:rPr lang="ru-RU" sz="2500" dirty="0" err="1" smtClean="0">
                <a:latin typeface="Times New Roman" pitchFamily="18" charset="0"/>
                <a:cs typeface="Times New Roman" pitchFamily="18" charset="0"/>
              </a:rPr>
              <a:t>Олар</a:t>
            </a:r>
            <a:r>
              <a:rPr lang="ru-RU" sz="2500" dirty="0" smtClean="0">
                <a:latin typeface="Times New Roman" pitchFamily="18" charset="0"/>
                <a:cs typeface="Times New Roman" pitchFamily="18" charset="0"/>
              </a:rPr>
              <a:t> </a:t>
            </a:r>
            <a:r>
              <a:rPr lang="ru-RU" sz="2500" u="sng" dirty="0" err="1" smtClean="0">
                <a:solidFill>
                  <a:schemeClr val="tx1"/>
                </a:solidFill>
                <a:latin typeface="Times New Roman" pitchFamily="18" charset="0"/>
                <a:cs typeface="Times New Roman" pitchFamily="18" charset="0"/>
              </a:rPr>
              <a:t>дәруменге </a:t>
            </a:r>
            <a:r>
              <a:rPr lang="ru-RU" sz="2500" u="sng" dirty="0" smtClean="0">
                <a:solidFill>
                  <a:schemeClr val="tx1"/>
                </a:solidFill>
                <a:latin typeface="Times New Roman" pitchFamily="18" charset="0"/>
                <a:cs typeface="Times New Roman" pitchFamily="18" charset="0"/>
              </a:rPr>
              <a:t>бай</a:t>
            </a:r>
            <a:r>
              <a:rPr lang="ru-RU" sz="2500" dirty="0" smtClean="0">
                <a:latin typeface="Times New Roman" pitchFamily="18" charset="0"/>
                <a:cs typeface="Times New Roman" pitchFamily="18" charset="0"/>
              </a:rPr>
              <a:t>. </a:t>
            </a:r>
            <a:r>
              <a:rPr lang="ru-RU" sz="2500" u="sng" dirty="0" err="1" smtClean="0">
                <a:solidFill>
                  <a:schemeClr val="tx1"/>
                </a:solidFill>
                <a:latin typeface="Times New Roman" pitchFamily="18" charset="0"/>
                <a:cs typeface="Times New Roman" pitchFamily="18" charset="0"/>
              </a:rPr>
              <a:t>Жеңіл қорытылады</a:t>
            </a:r>
            <a:r>
              <a:rPr lang="ru-RU" sz="2500" dirty="0" err="1" smtClean="0">
                <a:latin typeface="Times New Roman" pitchFamily="18" charset="0"/>
                <a:cs typeface="Times New Roman" pitchFamily="18" charset="0"/>
              </a:rPr>
              <a:t>.</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Көгөніс </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дастарқанның сәні.</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Көгөністі жуып</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тазалап</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жеу</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керек</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Тазаланбаған көгөніс денсаулыққа зиян</a:t>
            </a:r>
            <a:r>
              <a:rPr lang="ru-RU" sz="2500"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t> </a:t>
            </a:r>
            <a:r>
              <a:rPr lang="ru-RU" sz="2800" b="0" i="0" dirty="0" smtClean="0">
                <a:effectLst/>
                <a:latin typeface="Roboto"/>
              </a:rPr>
              <a:t/>
            </a:r>
            <a:br>
              <a:rPr lang="ru-RU" sz="2800" b="0" i="0" dirty="0" smtClean="0">
                <a:effectLst/>
                <a:latin typeface="Roboto"/>
              </a:rPr>
            </a:br>
            <a:endParaRPr lang="x-none" sz="2800" dirty="0"/>
          </a:p>
        </p:txBody>
      </p:sp>
      <p:sp>
        <p:nvSpPr>
          <p:cNvPr id="3" name="Объект 2">
            <a:extLst>
              <a:ext uri="{FF2B5EF4-FFF2-40B4-BE49-F238E27FC236}">
                <a16:creationId xmlns:a16="http://schemas.microsoft.com/office/drawing/2014/main" xmlns="" id="{186FB0B7-CD44-4368-9F8B-D5D06FB2508D}"/>
              </a:ext>
            </a:extLst>
          </p:cNvPr>
          <p:cNvSpPr>
            <a:spLocks noGrp="1"/>
          </p:cNvSpPr>
          <p:nvPr>
            <p:ph idx="1"/>
          </p:nvPr>
        </p:nvSpPr>
        <p:spPr>
          <a:xfrm>
            <a:off x="19354774" y="4633452"/>
            <a:ext cx="15449393" cy="2022489"/>
          </a:xfrm>
        </p:spPr>
        <p:txBody>
          <a:bodyPr/>
          <a:lstStyle/>
          <a:p>
            <a:endParaRPr lang="x-none" dirty="0"/>
          </a:p>
        </p:txBody>
      </p:sp>
      <p:sp>
        <p:nvSpPr>
          <p:cNvPr id="4" name="Rectangle 2">
            <a:extLst>
              <a:ext uri="{FF2B5EF4-FFF2-40B4-BE49-F238E27FC236}">
                <a16:creationId xmlns:a16="http://schemas.microsoft.com/office/drawing/2014/main" xmlns="" id="{F9652660-41DB-4DFA-851F-EBF2DFB3E634}"/>
              </a:ext>
            </a:extLst>
          </p:cNvPr>
          <p:cNvSpPr>
            <a:spLocks noChangeArrowheads="1"/>
          </p:cNvSpPr>
          <p:nvPr/>
        </p:nvSpPr>
        <p:spPr bwMode="auto">
          <a:xfrm>
            <a:off x="2418566" y="-1728557"/>
            <a:ext cx="1492695"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1800" b="0" i="0" u="none" strike="noStrike" cap="none" normalizeH="0" baseline="0">
                <a:ln>
                  <a:noFill/>
                </a:ln>
                <a:solidFill>
                  <a:schemeClr val="tx1"/>
                </a:solidFill>
                <a:effectLst/>
                <a:latin typeface="Arial" panose="020B0604020202020204" pitchFamily="34" charset="0"/>
              </a:rPr>
              <a:t/>
            </a:r>
            <a:br>
              <a:rPr kumimoji="0" lang="x-none" altLang="x-none" sz="1800" b="0" i="0" u="none" strike="noStrike" cap="none" normalizeH="0" baseline="0">
                <a:ln>
                  <a:noFill/>
                </a:ln>
                <a:solidFill>
                  <a:schemeClr val="tx1"/>
                </a:solidFill>
                <a:effectLst/>
                <a:latin typeface="Arial" panose="020B0604020202020204" pitchFamily="34" charset="0"/>
              </a:rPr>
            </a:br>
            <a:endParaRPr kumimoji="0" lang="x-none" altLang="x-none" sz="1800" b="0" i="0" u="none" strike="noStrike" cap="none" normalizeH="0" baseline="0">
              <a:ln>
                <a:noFill/>
              </a:ln>
              <a:solidFill>
                <a:schemeClr val="tx1"/>
              </a:solidFill>
              <a:effectLst/>
              <a:latin typeface="Arial" panose="020B0604020202020204" pitchFamily="34" charset="0"/>
            </a:endParaRPr>
          </a:p>
        </p:txBody>
      </p:sp>
      <p:pic>
        <p:nvPicPr>
          <p:cNvPr id="5122" name="Picture 2" descr="https://i1.wp.com/russtartup.ru/wp-content/uploads/2014/04/Diety-dlya-tipov-figury_01.jpg"/>
          <p:cNvPicPr>
            <a:picLocks noChangeAspect="1" noChangeArrowheads="1"/>
          </p:cNvPicPr>
          <p:nvPr/>
        </p:nvPicPr>
        <p:blipFill>
          <a:blip r:embed="rId2"/>
          <a:srcRect/>
          <a:stretch>
            <a:fillRect/>
          </a:stretch>
        </p:blipFill>
        <p:spPr bwMode="auto">
          <a:xfrm>
            <a:off x="0" y="5187142"/>
            <a:ext cx="12191999" cy="1670858"/>
          </a:xfrm>
          <a:prstGeom prst="rect">
            <a:avLst/>
          </a:prstGeom>
          <a:noFill/>
        </p:spPr>
      </p:pic>
    </p:spTree>
    <p:extLst>
      <p:ext uri="{BB962C8B-B14F-4D97-AF65-F5344CB8AC3E}">
        <p14:creationId xmlns:p14="http://schemas.microsoft.com/office/powerpoint/2010/main" xmlns="" val="3417516967"/>
      </p:ext>
    </p:extLst>
  </p:cSld>
  <p:clrMapOvr>
    <a:masterClrMapping/>
  </p:clrMapOvr>
  <mc:AlternateContent xmlns:mc="http://schemas.openxmlformats.org/markup-compatibility/2006">
    <mc:Choice xmlns:p14="http://schemas.microsoft.com/office/powerpoint/2010/main" xmlns="" Requires="p14">
      <p:transition spd="slow" p14:dur="2000" advTm="28467"/>
    </mc:Choice>
    <mc:Fallback>
      <p:transition spd="slow" advTm="28467"/>
    </mc:Fallback>
  </mc:AlternateContent>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327</TotalTime>
  <Words>317</Words>
  <Application>Microsoft Office PowerPoint</Application>
  <PresentationFormat>Произвольный</PresentationFormat>
  <Paragraphs>98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Аспект</vt:lpstr>
      <vt:lpstr>     Дәрумендер- денсаулық кепілі</vt:lpstr>
      <vt:lpstr>Бүгін сабақта:    5.3.1.1.Мәтіндегі негізгі ақпаратты анықтайсыздар.      </vt:lpstr>
      <vt:lpstr>Ойтүрткі    Дәрумендер дегеніміз не?Дәрумендер туралы не білесіңдер?</vt:lpstr>
      <vt:lpstr>Ойтүрткі    Дәрумендер дегеніміз не?Дәрумендер туралы не білесіңдер?</vt:lpstr>
      <vt:lpstr>Жаңа сөздер </vt:lpstr>
      <vt:lpstr>Бейнежазбада  көрсетілген көгөністерді атап айтыңыз</vt:lpstr>
      <vt:lpstr>Жауабы: </vt:lpstr>
      <vt:lpstr>                                                     Көгөніс    Көгөніс қазір жылдың қай мезгілінде болса да, дүкендерде тұрады. Себебі олар денсаулыққа өте пайдалы. Біз күн сайын таңертең, түскі, кешкі аста көгөністерді жейміз. Әсіресе, менің інім қиярды өте жақсы көреді. Көгөніс түрлері: сәбіз, орамжапырақ, бұрыш, саңырауқұлақ, қызанақ, қияр және т. б. Көгөніс адам ағзасына өте пайдалы. Көкөністі көп пайдаланатын адамның денсаулығы жақсы болады, Ұзақ өмір сүреді. Көгөністің калориясы аз. Олар дәруменге бай. Жеңіл қорытылады. Көгөніс - дастарқанның сәні. Көгөністі жуып, тазалап жеу керек. Тазаланбаған көгөніс денсаулыққа зиян.​    </vt:lpstr>
      <vt:lpstr>   Жауабы:                                                       Көгөніс қазір жылдың қай мезгілінде болса да, дүкендерде тұрады. Себебі олар денсаулыққа өте пайдалы. Біз күн сайын таңертең, түскі, кешкі аста көгөністерді жейміз. Әсіресе, менің інім қиярды өте жақсы көреді. Көгөніс түрлері: сәбіз, орамжапырақ, бұрыш, саңырауқұлақ, қызанақ, қияр және т. б. Көгөніс адам ағзасына өте пайдалы. Көкөністі көп пайдаланатын адамның денсаулығы жақсы болады, Ұзақ өмір сүреді. Көгөністің калориясы аз. Олар дәруменге бай. Жеңіл қорытылады. Көгөніс - дастарқанның сәні. Көгөністі жуып, тазалап жеу керек. Тазаланбаған көгөніс денсаулыққа зиян.​    </vt:lpstr>
      <vt:lpstr>Кесте бойынша “Көгөніс “ тақырыбына диалог құрастырыңыз   -</vt:lpstr>
      <vt:lpstr>    Жауап үлгісі:  -</vt:lpstr>
      <vt:lpstr>Сөздерден сөйлем құрап жазыңыз</vt:lpstr>
      <vt:lpstr>Сөздерден сөйлем құрап жазыңыз</vt:lpstr>
      <vt:lpstr>Есте сақта</vt:lpstr>
      <vt:lpstr>Қорытынды:    Мәтіндегі негізгі ақпаратты анықтадыңыздар.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 тақырыбы  Сәлем! Сенің атың кім? Сабақтың мақсаты 1.1.1.1. сөзді зейін қойып тыңдау, түсіну және оған сәйкес дұрыс әрекет ету (қимыл, ым-ишараны қолдану, іс-әрекет жасау)</dc:title>
  <dc:creator>alser alser</dc:creator>
  <cp:lastModifiedBy>User</cp:lastModifiedBy>
  <cp:revision>66</cp:revision>
  <dcterms:created xsi:type="dcterms:W3CDTF">2020-08-09T09:21:01Z</dcterms:created>
  <dcterms:modified xsi:type="dcterms:W3CDTF">2022-01-26T16:55:27Z</dcterms:modified>
</cp:coreProperties>
</file>